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8"/>
  </p:notesMasterIdLst>
  <p:handoutMasterIdLst>
    <p:handoutMasterId r:id="rId49"/>
  </p:handoutMasterIdLst>
  <p:sldIdLst>
    <p:sldId id="350" r:id="rId5"/>
    <p:sldId id="374" r:id="rId6"/>
    <p:sldId id="366" r:id="rId7"/>
    <p:sldId id="369" r:id="rId8"/>
    <p:sldId id="368" r:id="rId9"/>
    <p:sldId id="370" r:id="rId10"/>
    <p:sldId id="371" r:id="rId11"/>
    <p:sldId id="372" r:id="rId12"/>
    <p:sldId id="393" r:id="rId13"/>
    <p:sldId id="394" r:id="rId14"/>
    <p:sldId id="395" r:id="rId15"/>
    <p:sldId id="396" r:id="rId16"/>
    <p:sldId id="397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91" r:id="rId31"/>
    <p:sldId id="398" r:id="rId32"/>
    <p:sldId id="399" r:id="rId33"/>
    <p:sldId id="389" r:id="rId34"/>
    <p:sldId id="390" r:id="rId35"/>
    <p:sldId id="392" r:id="rId36"/>
    <p:sldId id="343" r:id="rId37"/>
    <p:sldId id="361" r:id="rId38"/>
    <p:sldId id="334" r:id="rId39"/>
    <p:sldId id="353" r:id="rId40"/>
    <p:sldId id="354" r:id="rId41"/>
    <p:sldId id="355" r:id="rId42"/>
    <p:sldId id="356" r:id="rId43"/>
    <p:sldId id="357" r:id="rId44"/>
    <p:sldId id="362" r:id="rId45"/>
    <p:sldId id="363" r:id="rId46"/>
    <p:sldId id="364" r:id="rId4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41" autoAdjust="0"/>
    <p:restoredTop sz="94713" autoAdjust="0"/>
  </p:normalViewPr>
  <p:slideViewPr>
    <p:cSldViewPr snapToGrid="0">
      <p:cViewPr varScale="1">
        <p:scale>
          <a:sx n="26" d="100"/>
          <a:sy n="26" d="100"/>
        </p:scale>
        <p:origin x="53" y="11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B-4512-806B-A7899BFCB1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EB-4512-806B-A7899BFCB1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B-4512-806B-A7899BFC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1173200"/>
        <c:axId val="431179760"/>
      </c:barChart>
      <c:catAx>
        <c:axId val="4311732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1179760"/>
        <c:crosses val="autoZero"/>
        <c:auto val="1"/>
        <c:lblAlgn val="ctr"/>
        <c:lblOffset val="100"/>
        <c:noMultiLvlLbl val="0"/>
      </c:catAx>
      <c:valAx>
        <c:axId val="431179760"/>
        <c:scaling>
          <c:orientation val="minMax"/>
        </c:scaling>
        <c:delete val="0"/>
        <c:axPos val="b"/>
        <c:majorGridlines>
          <c:spPr>
            <a:ln w="2540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117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180851114260928"/>
          <c:y val="0.93997142249110754"/>
          <c:w val="0.23735656033835878"/>
          <c:h val="6.0028577508892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0.5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1,'1427'0,"-1389"0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2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91,'143'3,"160"-7,-271 0,45-12,-49 8,1 3,31-4,-9 7,-23 2,0-2,0-1,40-10,-17 3,0 2,1 2,0 2,70 5,-83-1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4.1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1,'1250'0,"-1225"1,-1 2,0 1,0 1,27 9,-49-14,29 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13T16:34:58.4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1,'761'0,"-734"1,0 2,1 1,34 10,-30-6,60 6,214-11,-169-5,-98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14/02/2024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29904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SonarQube</a:t>
            </a:r>
            <a:r>
              <a:rPr lang="it-IT" dirty="0"/>
              <a:t>? </a:t>
            </a:r>
            <a:r>
              <a:rPr lang="it-IT" dirty="0" err="1"/>
              <a:t>Analyze</a:t>
            </a:r>
            <a:r>
              <a:rPr lang="it-IT" dirty="0"/>
              <a:t> the code </a:t>
            </a:r>
            <a:r>
              <a:rPr lang="it-IT" dirty="0" err="1"/>
              <a:t>quality</a:t>
            </a:r>
            <a:r>
              <a:rPr lang="it-IT" dirty="0"/>
              <a:t> of 30+languages. Fast </a:t>
            </a:r>
            <a:r>
              <a:rPr lang="it-IT" dirty="0" err="1"/>
              <a:t>analysis</a:t>
            </a:r>
            <a:r>
              <a:rPr lang="it-IT" dirty="0"/>
              <a:t>, easy to integrate with </a:t>
            </a:r>
            <a:r>
              <a:rPr lang="it-IT" dirty="0" err="1"/>
              <a:t>their</a:t>
            </a:r>
            <a:r>
              <a:rPr lang="it-IT" dirty="0"/>
              <a:t> api 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28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277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30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07676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361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312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498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554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398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95-86D7-049F-7B1E-AD97B1A1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71BAF7-5EE4-10DF-72A1-E3EE80241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14AA018-58A8-CE9F-4754-97FD3F322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48FB41-6EEB-5D47-D129-08A9A29F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5165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9261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896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014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76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109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Point one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:</a:t>
            </a:r>
          </a:p>
          <a:p>
            <a:r>
              <a:rPr lang="it-IT" dirty="0"/>
              <a:t>- the users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break the system,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trhutful</a:t>
            </a:r>
            <a:r>
              <a:rPr lang="it-IT" dirty="0"/>
              <a:t> data and </a:t>
            </a:r>
            <a:r>
              <a:rPr lang="it-IT" dirty="0" err="1"/>
              <a:t>eventually</a:t>
            </a:r>
            <a:r>
              <a:rPr lang="it-IT" dirty="0"/>
              <a:t> upload the </a:t>
            </a:r>
            <a:r>
              <a:rPr lang="it-IT" dirty="0" err="1"/>
              <a:t>correct</a:t>
            </a:r>
            <a:r>
              <a:rPr lang="it-IT" dirty="0"/>
              <a:t> files the system </a:t>
            </a:r>
            <a:r>
              <a:rPr lang="it-IT" dirty="0" err="1"/>
              <a:t>asks</a:t>
            </a:r>
            <a:r>
              <a:rPr lang="it-IT" dirty="0"/>
              <a:t> (DA 2, 3, 4, 5, 7)</a:t>
            </a:r>
          </a:p>
          <a:p>
            <a:r>
              <a:rPr lang="it-IT" dirty="0"/>
              <a:t>- the </a:t>
            </a:r>
            <a:r>
              <a:rPr lang="it-IT" dirty="0" err="1"/>
              <a:t>STUs</a:t>
            </a:r>
            <a:r>
              <a:rPr lang="it-IT" dirty="0"/>
              <a:t> follow </a:t>
            </a:r>
            <a:r>
              <a:rPr lang="it-IT" dirty="0" err="1"/>
              <a:t>correctly</a:t>
            </a:r>
            <a:r>
              <a:rPr lang="it-IT" dirty="0"/>
              <a:t> the rules </a:t>
            </a:r>
            <a:r>
              <a:rPr lang="it-IT" dirty="0" err="1"/>
              <a:t>imposed</a:t>
            </a:r>
            <a:r>
              <a:rPr lang="it-IT" dirty="0"/>
              <a:t> by the </a:t>
            </a:r>
            <a:r>
              <a:rPr lang="it-IT" dirty="0" err="1"/>
              <a:t>EDUs</a:t>
            </a:r>
            <a:r>
              <a:rPr lang="it-IT" dirty="0"/>
              <a:t>: </a:t>
            </a:r>
            <a:r>
              <a:rPr lang="it-IT" dirty="0" err="1"/>
              <a:t>they</a:t>
            </a:r>
            <a:r>
              <a:rPr lang="it-IT" dirty="0"/>
              <a:t> use the </a:t>
            </a:r>
            <a:r>
              <a:rPr lang="it-IT" dirty="0" err="1"/>
              <a:t>intended</a:t>
            </a:r>
            <a:r>
              <a:rPr lang="it-IT" dirty="0"/>
              <a:t> programming </a:t>
            </a:r>
            <a:r>
              <a:rPr lang="it-IT" dirty="0" err="1"/>
              <a:t>languages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battles</a:t>
            </a:r>
            <a:r>
              <a:rPr lang="it-IT" dirty="0"/>
              <a:t> and </a:t>
            </a:r>
            <a:r>
              <a:rPr lang="it-IT" dirty="0" err="1"/>
              <a:t>form</a:t>
            </a:r>
            <a:r>
              <a:rPr lang="it-IT" dirty="0"/>
              <a:t> teams </a:t>
            </a:r>
            <a:r>
              <a:rPr lang="it-IT" dirty="0" err="1"/>
              <a:t>respecring</a:t>
            </a:r>
            <a:r>
              <a:rPr lang="it-IT" dirty="0"/>
              <a:t> the </a:t>
            </a:r>
            <a:r>
              <a:rPr lang="it-IT" dirty="0" err="1"/>
              <a:t>boundaries</a:t>
            </a:r>
            <a:r>
              <a:rPr lang="it-IT" dirty="0"/>
              <a:t> (in theory </a:t>
            </a:r>
            <a:r>
              <a:rPr lang="it-IT" dirty="0" err="1"/>
              <a:t>our</a:t>
            </a:r>
            <a:r>
              <a:rPr lang="it-IT" dirty="0"/>
              <a:t> system </a:t>
            </a:r>
            <a:r>
              <a:rPr lang="it-IT" dirty="0" err="1"/>
              <a:t>already</a:t>
            </a:r>
            <a:r>
              <a:rPr lang="it-IT" dirty="0"/>
              <a:t> checks for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</a:t>
            </a:r>
            <a:r>
              <a:rPr lang="it-IT" dirty="0" err="1"/>
              <a:t>misuse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assume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for </a:t>
            </a:r>
            <a:r>
              <a:rPr lang="it-IT" dirty="0" err="1"/>
              <a:t>everyone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8304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499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C8697-1DAC-8A7D-F58F-E67793E6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4B59AD-8E9C-EC30-0E9A-BD810B40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501B95-5D04-C40B-7E33-AC736BB2F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85010F-54AC-6959-690D-C8B60CCEC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5944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4A394-66A6-003A-2D75-E8DA77C0E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0A5A29C-D4C1-F542-9492-63CF93672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884300A-5D72-1C3D-4370-77D44FF56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897238-A1C3-8653-3E6B-DE58DF8C7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87132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32C1-0306-5E40-D512-70D3CB2C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1442342-FF17-5FB3-BB5B-65748CD921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E3A8DB0-0C3D-1784-0A5C-3C45CAFD3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8BF1DA-DEC0-141C-05C1-1D219FE27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015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A5ABE-57F7-3192-38E6-C78E15A0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69329A-0583-112F-1C2A-C74C5D047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3BA9487-57D3-0559-D024-4C2380D15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notation</a:t>
            </a:r>
            <a:r>
              <a:rPr lang="it-IT" dirty="0"/>
              <a:t> for </a:t>
            </a:r>
            <a:r>
              <a:rPr lang="it-IT" dirty="0" err="1"/>
              <a:t>specifying</a:t>
            </a:r>
            <a:r>
              <a:rPr lang="it-IT" dirty="0"/>
              <a:t> models of systems and software. </a:t>
            </a:r>
            <a:r>
              <a:rPr lang="it-IT" dirty="0" err="1"/>
              <a:t>Supporting</a:t>
            </a:r>
            <a:r>
              <a:rPr lang="it-IT" dirty="0"/>
              <a:t> tool to simulate </a:t>
            </a:r>
            <a:r>
              <a:rPr lang="it-IT" dirty="0" err="1"/>
              <a:t>specifications</a:t>
            </a:r>
            <a:r>
              <a:rPr lang="it-IT" dirty="0"/>
              <a:t> and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properties</a:t>
            </a:r>
            <a:r>
              <a:rPr lang="it-IT" dirty="0"/>
              <a:t>. </a:t>
            </a:r>
            <a:r>
              <a:rPr lang="it-IT" dirty="0" err="1"/>
              <a:t>Useful</a:t>
            </a:r>
            <a:r>
              <a:rPr lang="it-IT" dirty="0"/>
              <a:t> to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domain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 or </a:t>
            </a:r>
            <a:r>
              <a:rPr lang="it-IT" dirty="0" err="1"/>
              <a:t>operations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machine must </a:t>
            </a:r>
            <a:r>
              <a:rPr lang="it-IT" dirty="0" err="1"/>
              <a:t>provide</a:t>
            </a:r>
            <a:r>
              <a:rPr lang="it-IT" dirty="0"/>
              <a:t>. </a:t>
            </a:r>
            <a:r>
              <a:rPr lang="it-IT" dirty="0" err="1"/>
              <a:t>Automated</a:t>
            </a:r>
            <a:r>
              <a:rPr lang="it-IT" dirty="0"/>
              <a:t>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verification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3968D7-F0A8-3872-8BAA-79379808F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8924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502031D7-8779-41C9-8C49-1B0BC95C516E}" type="datetime4">
              <a:rPr lang="it-IT" noProof="0" smtClean="0">
                <a:latin typeface="+mn-lt"/>
              </a:rPr>
              <a:t>14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D825BC-9803-467D-A049-B47340459F55}" type="datetime4">
              <a:rPr lang="it-IT" noProof="0" smtClean="0">
                <a:latin typeface="+mn-lt"/>
              </a:rPr>
              <a:t>14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9C67B196-5FCD-421F-B5BA-95F06726A1A9}" type="datetime4">
              <a:rPr lang="it-IT" noProof="0" smtClean="0">
                <a:latin typeface="+mn-lt"/>
              </a:rPr>
              <a:t>14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9" name="Segnaposto data 3">
            <a:extLst>
              <a:ext uri="{FF2B5EF4-FFF2-40B4-BE49-F238E27FC236}">
                <a16:creationId xmlns:a16="http://schemas.microsoft.com/office/drawing/2014/main" id="{0EB504BF-69CE-CBE0-7201-D8B905F4A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ED80D9C7-B088-53E0-3A53-A66931E11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9D42B22C-3E49-E315-55B5-1C91E3165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0F2E88B-B829-093D-94AC-DDACD898C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2FC456A-3F6A-6E00-E659-CE9EE36B2AF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97B170A5-AF1E-B3DA-8574-E996387AD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B8DB4A9E-E7E1-203C-3CC1-8F2470E6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768454F0-9BF2-ABC8-D729-C67B071DE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BB0E4CF-5AA1-3C8E-A1B1-10C9DFD9B649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5A18D8FF-7315-8267-8678-2EF93DA8A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19">
              <a:extLst>
                <a:ext uri="{FF2B5EF4-FFF2-40B4-BE49-F238E27FC236}">
                  <a16:creationId xmlns:a16="http://schemas.microsoft.com/office/drawing/2014/main" id="{2E29DE0A-720E-5377-F9ED-E5E4752A5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20">
              <a:extLst>
                <a:ext uri="{FF2B5EF4-FFF2-40B4-BE49-F238E27FC236}">
                  <a16:creationId xmlns:a16="http://schemas.microsoft.com/office/drawing/2014/main" id="{14EEDA73-A89F-8A89-8F75-9D39CCB5D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6666EFB2-12A5-094B-1521-64A20B0C0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F3E72076-D337-578F-62E4-BAB74CD21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10410218-16A3-44B2-9664-67489FA16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16352FDC-A200-7EB4-BD28-855642C6F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A89B9C-44A4-B037-438A-24712311D7EA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6" name="Forma 24">
              <a:extLst>
                <a:ext uri="{FF2B5EF4-FFF2-40B4-BE49-F238E27FC236}">
                  <a16:creationId xmlns:a16="http://schemas.microsoft.com/office/drawing/2014/main" id="{19FC3375-C8AE-5B4E-4992-8EA087D50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7" name="Figura a mano libera 19">
              <a:extLst>
                <a:ext uri="{FF2B5EF4-FFF2-40B4-BE49-F238E27FC236}">
                  <a16:creationId xmlns:a16="http://schemas.microsoft.com/office/drawing/2014/main" id="{BDFF1C9B-6CF7-24BE-AA19-D493965B0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20">
              <a:extLst>
                <a:ext uri="{FF2B5EF4-FFF2-40B4-BE49-F238E27FC236}">
                  <a16:creationId xmlns:a16="http://schemas.microsoft.com/office/drawing/2014/main" id="{CC4DA6F3-71C8-C6EE-1265-4DBBA80BC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292C968E-9EC2-3F5F-1435-0F3435665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AC93356C-F184-A563-A148-8962589A4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34F5F1B-095A-7A62-16F0-A6B101596C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08CBC6D9-DDC6-09A9-6518-EFFC4C939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C93FE29F-8431-463F-48F5-3ED3289DD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3A120B51-D207-3931-EC2E-529A5BEE5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034A8BE1-C568-4E7A-BD05-A29345278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443D10D7-6A4C-30BA-FDF6-DE5A48AF3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666C989-0F81-40B8-B42B-1B7E4467F468}" type="datetime4">
              <a:rPr lang="it-IT" noProof="0" smtClean="0">
                <a:latin typeface="+mn-lt"/>
              </a:rPr>
              <a:t>14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14 febbraio 2024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jpe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7469" y="2116182"/>
            <a:ext cx="6191156" cy="1514019"/>
          </a:xfrm>
        </p:spPr>
        <p:txBody>
          <a:bodyPr rtlCol="0"/>
          <a:lstStyle/>
          <a:p>
            <a:pPr rtl="0"/>
            <a:r>
              <a:rPr lang="it-IT" dirty="0" err="1"/>
              <a:t>CodeKataBattle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it-IT" dirty="0">
                <a:latin typeface="+mj-lt"/>
              </a:rPr>
              <a:t>Tommaso Pasini – Elia Pontiggia – Michelangelo Stasi</a:t>
            </a:r>
            <a:endParaRPr lang="it-IT" dirty="0"/>
          </a:p>
          <a:p>
            <a:pPr rtl="0"/>
            <a:r>
              <a:rPr lang="it-IT" dirty="0"/>
              <a:t>Politecnico di Milano</a:t>
            </a:r>
          </a:p>
          <a:p>
            <a:pPr rtl="0"/>
            <a:r>
              <a:rPr lang="it-IT" dirty="0"/>
              <a:t>15</a:t>
            </a:r>
            <a:r>
              <a:rPr lang="it-IT" baseline="30000" dirty="0"/>
              <a:t>th</a:t>
            </a:r>
            <a:r>
              <a:rPr lang="it-IT" dirty="0"/>
              <a:t>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E1DCB-8365-24AB-2640-BE3CEA33D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BB9ED6-1758-C2CA-9FCD-F373BD5FC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AF0227CB-317A-EEC9-8A8E-4D164646EE6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teamSizeInBoundaries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9B56A0-511B-DF2C-8EB7-57258CD7BE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054D125-7F95-D9CD-A2A2-4943724303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90A98B-E9E2-362A-90EB-C51C0D6A2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2003298-6581-077D-527F-DD73741CC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503320"/>
            <a:ext cx="3048000" cy="447675"/>
          </a:xfrm>
          <a:prstGeom prst="rect">
            <a:avLst/>
          </a:prstGeom>
        </p:spPr>
      </p:pic>
      <p:pic>
        <p:nvPicPr>
          <p:cNvPr id="11" name="Immagine 10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6248ACA3-38DD-6EC8-6ADD-430882FA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033712"/>
            <a:ext cx="31718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5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64128-5276-275B-8906-5CB3A19D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5BB839-2D29-D0C8-B2B8-BB137E5F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C8DFA144-B248-AE72-BEEF-7938B44E5176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8B9417-5B51-6056-7BB5-9841E11928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52B955-FF57-1F28-1E3E-3368C8539A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727760-6030-DB79-853B-D8D1BFF58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1A175B1C-C658-EC86-7D6F-EBE581381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214687"/>
            <a:ext cx="53721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4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6E6A1-FD4D-8A1A-8B62-08E09B2F4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2FDA4E-2961-7EDA-3564-19B09C7D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EFD7A7EC-E0A8-2705-34EB-23F65AF16C7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/>
              <a:t>noStudentInTwoTeams</a:t>
            </a:r>
            <a:endParaRPr lang="it-IT" dirty="0"/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13B416-4CF6-E7E7-FF55-7D7302BC10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42EDE4-F21C-3F32-701E-8B360F6E38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423906-6922-CCD3-5ABF-8BA4BDE61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0" name="Immagine 9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D463713E-5239-17C6-DF9D-7C47964F7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5" y="3828047"/>
            <a:ext cx="51720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0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6B385-887C-9261-2B4D-5B29AE5E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EBF6E2-1E30-9D11-D606-13814FBB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F86CB116-3714-F761-A721-F119E006F73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/>
              <a:t>Need</a:t>
            </a:r>
            <a:r>
              <a:rPr lang="it-IT" dirty="0"/>
              <a:t> of the </a:t>
            </a:r>
            <a:r>
              <a:rPr lang="it-IT" dirty="0" err="1"/>
              <a:t>Bool</a:t>
            </a:r>
            <a:r>
              <a:rPr lang="it-IT" dirty="0"/>
              <a:t> </a:t>
            </a:r>
            <a:r>
              <a:rPr lang="it-IT" dirty="0" err="1"/>
              <a:t>entity</a:t>
            </a:r>
            <a:endParaRPr lang="it-IT" dirty="0"/>
          </a:p>
          <a:p>
            <a:r>
              <a:rPr lang="it-IT" dirty="0" err="1"/>
              <a:t>teamSizeInBoundaries</a:t>
            </a:r>
            <a:endParaRPr lang="it-IT" dirty="0"/>
          </a:p>
          <a:p>
            <a:r>
              <a:rPr lang="it-IT" dirty="0" err="1"/>
              <a:t>noStudentInTwoTeams</a:t>
            </a:r>
            <a:endParaRPr lang="it-IT" dirty="0"/>
          </a:p>
          <a:p>
            <a:r>
              <a:rPr lang="it-IT" dirty="0" err="1"/>
              <a:t>Uniqueness</a:t>
            </a:r>
            <a:r>
              <a:rPr lang="it-IT" dirty="0"/>
              <a:t> of User, Tournament and Battle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AEB8A-391A-842A-734E-6B6DC19A1B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13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0108B1B-529F-7DEB-F2DD-0D0BCDA7F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E9E16AD-154A-2679-5CFE-FA6AF57F6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079921F3-A790-CE6D-A0E8-1736F7C63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27" y="4286250"/>
            <a:ext cx="3995621" cy="1200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D2860CC1-4116-3832-CEDF-50FB0563F9DA}"/>
                  </a:ext>
                </a:extLst>
              </p14:cNvPr>
              <p14:cNvContentPartPr/>
              <p14:nvPr/>
            </p14:nvContentPartPr>
            <p14:xfrm>
              <a:off x="8550006" y="4507364"/>
              <a:ext cx="52776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D2860CC1-4116-3832-CEDF-50FB0563F9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6366" y="4399724"/>
                <a:ext cx="635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851A9F89-F39A-BE69-CEC3-B9B266A6ED69}"/>
                  </a:ext>
                </a:extLst>
              </p14:cNvPr>
              <p14:cNvContentPartPr/>
              <p14:nvPr/>
            </p14:nvContentPartPr>
            <p14:xfrm>
              <a:off x="8790846" y="4731284"/>
              <a:ext cx="447120" cy="342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851A9F89-F39A-BE69-CEC3-B9B266A6ED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36846" y="4623284"/>
                <a:ext cx="5547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1B1854B0-44B0-F8D1-1242-03ECCC287A8F}"/>
                  </a:ext>
                </a:extLst>
              </p14:cNvPr>
              <p14:cNvContentPartPr/>
              <p14:nvPr/>
            </p14:nvContentPartPr>
            <p14:xfrm>
              <a:off x="8485926" y="5020364"/>
              <a:ext cx="515160" cy="133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1B1854B0-44B0-F8D1-1242-03ECCC287A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31926" y="4912724"/>
                <a:ext cx="622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BA4D0E8-D1EE-FC96-F417-AD3791D50249}"/>
                  </a:ext>
                </a:extLst>
              </p14:cNvPr>
              <p14:cNvContentPartPr/>
              <p14:nvPr/>
            </p14:nvContentPartPr>
            <p14:xfrm>
              <a:off x="9015126" y="5293244"/>
              <a:ext cx="543960" cy="172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BA4D0E8-D1EE-FC96-F417-AD3791D502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61126" y="5185604"/>
                <a:ext cx="65160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75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5D1C7028-2A5D-5204-0943-51847A599B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F2B86B04-9E78-CC3D-911A-2EA3403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40180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BC3A39-BCD7-6D3F-CC36-A3BDE3B3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Software </a:t>
            </a:r>
            <a:r>
              <a:rPr lang="it-IT" dirty="0" err="1"/>
              <a:t>components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A27893-7E13-1672-D2DF-E29AA9B731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15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EA7C2F-EE40-C389-36C8-B20F7FC410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BA516-137D-32C7-8FA1-038B55C49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3C326504-76BB-5962-4C59-F9B8D3D09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81BCB-5079-6373-A42F-919A7649C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921B51-A678-B258-7E40-36D30AD3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Interfaces</a:t>
            </a:r>
            <a:r>
              <a:rPr lang="it-IT" dirty="0"/>
              <a:t> to </a:t>
            </a:r>
            <a:r>
              <a:rPr lang="it-IT" dirty="0" err="1"/>
              <a:t>WebApps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CE4C6-75D3-A42E-3EA2-EF12F7F86A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0E08B9-ED34-DB39-0B91-916E102C66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62AA78-F0DE-80D2-DF5E-9A2827BED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851BE503-E241-BCAE-EEB3-6684A40A4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58E499A-5134-5361-FCF3-DE50FF9DC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3CB655-1F00-3676-3B91-2B29AB404881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Profile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inspector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01597A9-5D16-7202-F858-5E48461FA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071665D-61C6-510C-846E-76DCC2FCB2FF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Badges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90E52D0-BEA1-96B4-1E77-D4314E2A9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271C565-9915-17FA-EAF5-C4F6F259704A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Battles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46A760B-43B5-743C-AB72-57795BD3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182ACF-C9B8-62A6-F331-15681CC9173E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Tournaments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79BD2FA-8358-BE3A-9946-7BB9552A9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5C0280C-9B96-F676-2E23-6BCF40B2A239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bg1"/>
                </a:solidFill>
              </a:rPr>
              <a:t>Auth</a:t>
            </a:r>
            <a:r>
              <a:rPr lang="it-IT" sz="700" dirty="0">
                <a:solidFill>
                  <a:schemeClr val="bg1"/>
                </a:solidFill>
              </a:rPr>
              <a:t> manager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9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D6626-278D-10D9-65ED-FC8ACE7E1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114AFEB-49AA-8791-0CAD-59CA9BC6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interfaces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EED9C0-E5CF-66DD-54F1-77DFA81322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C19E64-3FD5-FDDD-527F-6A7D420FE7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821EC3-C9B2-EE4C-93B9-14AAE031E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A7A2518F-6B43-855F-B922-A9A34153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4A7611F-A57A-BF6A-5CDC-F1514412C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9F5451-1349-243D-F00F-42409D5F54FD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Profile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inspector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B800AC2-D493-B08E-2A7D-A8BF281D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47C833-CC74-D6E0-B4A9-D9D65AF7BD85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Badges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25DAA32-549D-5BBE-90ED-1EA17DBC6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0FADC01-13DC-5F7A-A859-678BFFFC318B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Battles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364330B-C299-30E5-4DD6-FD83E486D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E160CAC-DEA1-5079-0C82-52DDF7472142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Tournaments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97B763C-EF8E-2592-86BF-DB6FF047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3398F1A-091E-FAC9-01ED-CC214DC779FE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Auth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manager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337303D7-7A86-D195-22AD-4864A38CC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89292" y="5873023"/>
            <a:ext cx="1138360" cy="237232"/>
          </a:xfrm>
          <a:prstGeom prst="rect">
            <a:avLst/>
          </a:prstGeom>
        </p:spPr>
      </p:pic>
      <p:pic>
        <p:nvPicPr>
          <p:cNvPr id="2" name="Immagine 1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6B18E45E-B54A-AC75-99B5-287E8B6DB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970">
            <a:off x="3581517" y="4349337"/>
            <a:ext cx="1138360" cy="23723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EDDDE3-1495-4F31-F8F2-43FC23073A41}"/>
              </a:ext>
            </a:extLst>
          </p:cNvPr>
          <p:cNvSpPr txBox="1"/>
          <p:nvPr/>
        </p:nvSpPr>
        <p:spPr>
          <a:xfrm>
            <a:off x="1975146" y="445924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GitHub API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0CC66E-7F7C-910D-1B87-C09268E5863D}"/>
              </a:ext>
            </a:extLst>
          </p:cNvPr>
          <p:cNvSpPr txBox="1"/>
          <p:nvPr/>
        </p:nvSpPr>
        <p:spPr>
          <a:xfrm>
            <a:off x="6298058" y="65798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" dirty="0">
                <a:solidFill>
                  <a:schemeClr val="bg1"/>
                </a:solidFill>
              </a:rPr>
              <a:t>Mail API </a:t>
            </a:r>
          </a:p>
        </p:txBody>
      </p:sp>
    </p:spTree>
    <p:extLst>
      <p:ext uri="{BB962C8B-B14F-4D97-AF65-F5344CB8AC3E}">
        <p14:creationId xmlns:p14="http://schemas.microsoft.com/office/powerpoint/2010/main" val="16520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1BB94C9E-5481-A7C0-21E7-FFB97C438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177F3D4-9D92-35FE-6573-652E7A91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interactions?</a:t>
            </a:r>
          </a:p>
        </p:txBody>
      </p:sp>
    </p:spTree>
    <p:extLst>
      <p:ext uri="{BB962C8B-B14F-4D97-AF65-F5344CB8AC3E}">
        <p14:creationId xmlns:p14="http://schemas.microsoft.com/office/powerpoint/2010/main" val="255876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B302291-7163-0A19-FBC7-3AB9CFC0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6D918C-9046-1541-B437-A689381B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234AFE-B895-26BF-8BA8-4D52C4997F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C4E1FB-D6ED-4548-1F99-C79C8DDD6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87E247A-1DAD-3EC5-79FB-573E85A58F78}"/>
              </a:ext>
            </a:extLst>
          </p:cNvPr>
          <p:cNvSpPr/>
          <p:nvPr/>
        </p:nvSpPr>
        <p:spPr>
          <a:xfrm>
            <a:off x="2395615" y="2645126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6E21CA7-97F0-B10D-8F4E-80AB796104F6}"/>
              </a:ext>
            </a:extLst>
          </p:cNvPr>
          <p:cNvSpPr/>
          <p:nvPr/>
        </p:nvSpPr>
        <p:spPr>
          <a:xfrm>
            <a:off x="7219781" y="2645127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Server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0AD1A8D-C3AC-982D-7437-9904B61C687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136692" y="3084921"/>
            <a:ext cx="308308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832C3B1-D7CB-51F8-7EB6-4581CAACC0E5}"/>
              </a:ext>
            </a:extLst>
          </p:cNvPr>
          <p:cNvSpPr txBox="1"/>
          <p:nvPr/>
        </p:nvSpPr>
        <p:spPr>
          <a:xfrm>
            <a:off x="5091066" y="2777144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A87E627-D944-C215-2C67-DC84992C7A19}"/>
              </a:ext>
            </a:extLst>
          </p:cNvPr>
          <p:cNvSpPr txBox="1"/>
          <p:nvPr/>
        </p:nvSpPr>
        <p:spPr>
          <a:xfrm>
            <a:off x="624251" y="3989653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8939766D-99F9-F9F7-D288-B45F3DA5CAFA}"/>
              </a:ext>
            </a:extLst>
          </p:cNvPr>
          <p:cNvCxnSpPr>
            <a:stCxn id="13" idx="2"/>
            <a:endCxn id="30" idx="0"/>
          </p:cNvCxnSpPr>
          <p:nvPr/>
        </p:nvCxnSpPr>
        <p:spPr>
          <a:xfrm flipH="1">
            <a:off x="1494790" y="3524716"/>
            <a:ext cx="1771364" cy="464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00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E6830681-94D8-36D3-E03A-5F16F0263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B4E7921-A89D-C07B-85CA-AEF3D1B7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114791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C01EF-D95F-CAEB-057E-6E7DBAB12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99AF7FC-691F-F721-0B9D-F1B97392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FBA666-7917-1FD5-5EC1-F619CC21B3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FB5CFA-C21C-6A34-2325-7B1444B284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16ECEC-71B2-8AC5-11E8-E319C699A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4F8B111-4457-9028-8DFC-F218B2F83B8D}"/>
              </a:ext>
            </a:extLst>
          </p:cNvPr>
          <p:cNvSpPr/>
          <p:nvPr/>
        </p:nvSpPr>
        <p:spPr>
          <a:xfrm>
            <a:off x="1440143" y="2622732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BF07179-95B1-8D92-50EF-F4BBD0BCA084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3181220" y="3062527"/>
            <a:ext cx="22806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58C06-1FAE-E7EB-6721-50554307E26A}"/>
              </a:ext>
            </a:extLst>
          </p:cNvPr>
          <p:cNvSpPr txBox="1"/>
          <p:nvPr/>
        </p:nvSpPr>
        <p:spPr>
          <a:xfrm>
            <a:off x="3560121" y="2767523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3FA76E5B-F81F-9A3F-34DB-1FBC75E70770}"/>
              </a:ext>
            </a:extLst>
          </p:cNvPr>
          <p:cNvSpPr/>
          <p:nvPr/>
        </p:nvSpPr>
        <p:spPr>
          <a:xfrm>
            <a:off x="5461854" y="2396599"/>
            <a:ext cx="5486400" cy="1331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010A47A-7B3F-2104-D853-E6AF8E23A853}"/>
              </a:ext>
            </a:extLst>
          </p:cNvPr>
          <p:cNvSpPr/>
          <p:nvPr/>
        </p:nvSpPr>
        <p:spPr>
          <a:xfrm>
            <a:off x="9046806" y="2921412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Database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0780983-C6D2-BE6F-104A-96CCEF509B2D}"/>
              </a:ext>
            </a:extLst>
          </p:cNvPr>
          <p:cNvSpPr/>
          <p:nvPr/>
        </p:nvSpPr>
        <p:spPr>
          <a:xfrm>
            <a:off x="7540469" y="2921413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App</a:t>
            </a:r>
          </a:p>
          <a:p>
            <a:pPr algn="ctr"/>
            <a:r>
              <a:rPr lang="it-IT" dirty="0"/>
              <a:t>server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82589476-AAFE-122A-02CB-2F1382863112}"/>
              </a:ext>
            </a:extLst>
          </p:cNvPr>
          <p:cNvSpPr/>
          <p:nvPr/>
        </p:nvSpPr>
        <p:spPr>
          <a:xfrm>
            <a:off x="6034132" y="2935365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8C1BDDA-21D8-7547-17D5-D1A93E5E6B83}"/>
              </a:ext>
            </a:extLst>
          </p:cNvPr>
          <p:cNvSpPr txBox="1"/>
          <p:nvPr/>
        </p:nvSpPr>
        <p:spPr>
          <a:xfrm>
            <a:off x="9635074" y="3984417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Relational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58D00F-8DDC-FA83-6E61-09A47D74668A}"/>
              </a:ext>
            </a:extLst>
          </p:cNvPr>
          <p:cNvSpPr txBox="1"/>
          <p:nvPr/>
        </p:nvSpPr>
        <p:spPr>
          <a:xfrm>
            <a:off x="1107672" y="4000495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A564C3D-6090-ED55-4692-1D68A3C1EEA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1978211" y="3502322"/>
            <a:ext cx="332471" cy="498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1CB1B32-B2C9-25EC-2F11-696CE8B42ADD}"/>
              </a:ext>
            </a:extLst>
          </p:cNvPr>
          <p:cNvCxnSpPr>
            <a:stCxn id="19" idx="2"/>
            <a:endCxn id="28" idx="0"/>
          </p:cNvCxnSpPr>
          <p:nvPr/>
        </p:nvCxnSpPr>
        <p:spPr>
          <a:xfrm>
            <a:off x="9703396" y="3532275"/>
            <a:ext cx="588268" cy="452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ttangolo con due angoli in diagonale arrotondati 16">
            <a:extLst>
              <a:ext uri="{FF2B5EF4-FFF2-40B4-BE49-F238E27FC236}">
                <a16:creationId xmlns:a16="http://schemas.microsoft.com/office/drawing/2014/main" id="{E5DAE9DD-2AB6-E920-85DE-A63FB0F097E1}"/>
              </a:ext>
            </a:extLst>
          </p:cNvPr>
          <p:cNvSpPr/>
          <p:nvPr/>
        </p:nvSpPr>
        <p:spPr>
          <a:xfrm>
            <a:off x="971550" y="2183363"/>
            <a:ext cx="6432845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18" name="Rettangolo con due angoli in diagonale arrotondati 17">
            <a:extLst>
              <a:ext uri="{FF2B5EF4-FFF2-40B4-BE49-F238E27FC236}">
                <a16:creationId xmlns:a16="http://schemas.microsoft.com/office/drawing/2014/main" id="{1F225F2C-026B-CC5B-9A9C-EB2103C039DC}"/>
              </a:ext>
            </a:extLst>
          </p:cNvPr>
          <p:cNvSpPr/>
          <p:nvPr/>
        </p:nvSpPr>
        <p:spPr>
          <a:xfrm>
            <a:off x="7459042" y="2183363"/>
            <a:ext cx="1451690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0B02A166-AC02-BD55-026A-36B97D995698}"/>
              </a:ext>
            </a:extLst>
          </p:cNvPr>
          <p:cNvSpPr/>
          <p:nvPr/>
        </p:nvSpPr>
        <p:spPr>
          <a:xfrm>
            <a:off x="8992158" y="2183362"/>
            <a:ext cx="2228291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83357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7" grpId="0" animBg="1"/>
      <p:bldP spid="18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01DAA60-3103-F1D0-3F35-3A2DD498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23A9CE-34F2-9A6E-A573-E57EA31A4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FAF24A-8964-8488-E14C-ECB50A7B42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E469C3-87AD-6497-978C-D2EDA1ED0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05F48D3C-5E81-F5BE-89F3-8EFB5A4D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2805731"/>
            <a:ext cx="7402286" cy="12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2980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DDCFF-ECA0-286D-9C14-01E3202E7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8EE121E-9017-C9DD-A476-A060366F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DD5F85-4B07-E274-A4BB-DE2D9903FD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9A7004-F796-D299-1A38-0813BD33CC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DDDAAB-4DEE-8A55-363D-0716654E3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A95A117-903D-7DD9-80D9-95D8B42B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0" y="1435021"/>
            <a:ext cx="5368212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03312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DC38-F8DE-390A-744C-B6333DE4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CCF1C8A-5506-7A69-E8A2-BC98B1E4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9B40D4-4042-02F3-63CD-4384FA98DB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142F12-DB3F-EB87-AC0C-C82B6E4125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1479BA-BAEB-64B8-EC0A-404A897FC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518C7A1-BD4A-1772-DA3B-58F9CA20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1435021"/>
            <a:ext cx="5368209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17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C5A03-166C-97F0-1373-5710FDE9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19D273-A576-06C2-F1D8-1D4089FE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0533B5-F993-9708-27D2-AD985682DE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24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7DE973-67DA-792C-F815-5F00A31BCE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D59B50-BA4F-2D63-3B74-39876DB89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53A2690-CFC0-7CDA-35AF-A3BE342B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2115949"/>
            <a:ext cx="5368209" cy="31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2096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1293-06C0-24CB-DA31-88B4F27A1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0548C3B4-7E0B-5ECA-5BDB-3391C60C12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F39CE4A-6606-AA21-4C23-531B06683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561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EB67C-E167-FFFC-B108-AF6498B9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5FAA2A0-18E8-CE73-709B-F9BB2FA9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Framework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299C4C-AB90-59DC-DFF5-65CE5B987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3D4013-2130-D794-5CA4-EDF1BC93BC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5173A52-702F-1271-F0EA-48FF64208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3036D17E-4FA1-CF98-9206-69706F03B515}"/>
              </a:ext>
            </a:extLst>
          </p:cNvPr>
          <p:cNvSpPr txBox="1">
            <a:spLocks/>
          </p:cNvSpPr>
          <p:nvPr/>
        </p:nvSpPr>
        <p:spPr>
          <a:xfrm>
            <a:off x="964023" y="2157953"/>
            <a:ext cx="54570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Front – end                   Back – end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B623EFB3-3E7E-25EF-4FCE-EBE1B04D6320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E07A380-5D6C-01CF-DDE6-88649E1B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488" y="4267977"/>
            <a:ext cx="1013859" cy="101385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B857E09-DD20-784C-9C55-69C05EAE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500" y="5383008"/>
            <a:ext cx="699837" cy="997426"/>
          </a:xfrm>
          <a:prstGeom prst="rect">
            <a:avLst/>
          </a:prstGeom>
        </p:spPr>
      </p:pic>
      <p:sp>
        <p:nvSpPr>
          <p:cNvPr id="13" name="Sottotitolo 10">
            <a:extLst>
              <a:ext uri="{FF2B5EF4-FFF2-40B4-BE49-F238E27FC236}">
                <a16:creationId xmlns:a16="http://schemas.microsoft.com/office/drawing/2014/main" id="{54937BBC-58BE-5ED1-155A-B5CBEA8F8959}"/>
              </a:ext>
            </a:extLst>
          </p:cNvPr>
          <p:cNvSpPr txBox="1">
            <a:spLocks/>
          </p:cNvSpPr>
          <p:nvPr/>
        </p:nvSpPr>
        <p:spPr>
          <a:xfrm>
            <a:off x="971550" y="3178957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CSS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4" name="Sottotitolo 10">
            <a:extLst>
              <a:ext uri="{FF2B5EF4-FFF2-40B4-BE49-F238E27FC236}">
                <a16:creationId xmlns:a16="http://schemas.microsoft.com/office/drawing/2014/main" id="{E664B9E1-4248-525B-472C-E4EB1D972695}"/>
              </a:ext>
            </a:extLst>
          </p:cNvPr>
          <p:cNvSpPr txBox="1">
            <a:spLocks/>
          </p:cNvSpPr>
          <p:nvPr/>
        </p:nvSpPr>
        <p:spPr>
          <a:xfrm>
            <a:off x="964022" y="3649288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JavaScript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1C5940A2-4DBA-1DBE-270F-918EFAD52D73}"/>
              </a:ext>
            </a:extLst>
          </p:cNvPr>
          <p:cNvSpPr txBox="1">
            <a:spLocks/>
          </p:cNvSpPr>
          <p:nvPr/>
        </p:nvSpPr>
        <p:spPr>
          <a:xfrm>
            <a:off x="4305300" y="3208713"/>
            <a:ext cx="2523397" cy="53064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MySQL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BF68DD8-6DA7-ECD0-8323-8C8DE4F02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390" y="5284376"/>
            <a:ext cx="1435675" cy="143567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BBEF295-B422-03EF-A7D0-3348BD062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102" y="4852366"/>
            <a:ext cx="1061283" cy="1061283"/>
          </a:xfrm>
          <a:prstGeom prst="rect">
            <a:avLst/>
          </a:prstGeom>
        </p:spPr>
      </p:pic>
      <p:grpSp>
        <p:nvGrpSpPr>
          <p:cNvPr id="21" name="Gruppo 20">
            <a:extLst>
              <a:ext uri="{FF2B5EF4-FFF2-40B4-BE49-F238E27FC236}">
                <a16:creationId xmlns:a16="http://schemas.microsoft.com/office/drawing/2014/main" id="{C1F56EA6-E7EA-5729-D819-FCBC4D0160EF}"/>
              </a:ext>
            </a:extLst>
          </p:cNvPr>
          <p:cNvGrpSpPr/>
          <p:nvPr/>
        </p:nvGrpSpPr>
        <p:grpSpPr>
          <a:xfrm>
            <a:off x="7969334" y="4296780"/>
            <a:ext cx="1549790" cy="1111172"/>
            <a:chOff x="8209280" y="4017262"/>
            <a:chExt cx="1549790" cy="1111172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1833D036-CCAF-322C-DAC6-06F744435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71089"/>
            <a:stretch/>
          </p:blipFill>
          <p:spPr>
            <a:xfrm>
              <a:off x="8672278" y="4017262"/>
              <a:ext cx="623793" cy="555586"/>
            </a:xfrm>
            <a:prstGeom prst="rect">
              <a:avLst/>
            </a:prstGeom>
          </p:spPr>
        </p:pic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2B6F01DF-9189-167C-4958-1D7454D32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171"/>
            <a:stretch/>
          </p:blipFill>
          <p:spPr>
            <a:xfrm>
              <a:off x="8209280" y="4572848"/>
              <a:ext cx="1549790" cy="555586"/>
            </a:xfrm>
            <a:prstGeom prst="rect">
              <a:avLst/>
            </a:prstGeom>
          </p:spPr>
        </p:pic>
      </p:grpSp>
      <p:sp>
        <p:nvSpPr>
          <p:cNvPr id="24" name="Rettangolo 23">
            <a:extLst>
              <a:ext uri="{FF2B5EF4-FFF2-40B4-BE49-F238E27FC236}">
                <a16:creationId xmlns:a16="http://schemas.microsoft.com/office/drawing/2014/main" id="{E29A1D55-244A-86E2-4B6B-93A4954A583B}"/>
              </a:ext>
            </a:extLst>
          </p:cNvPr>
          <p:cNvSpPr/>
          <p:nvPr/>
        </p:nvSpPr>
        <p:spPr>
          <a:xfrm>
            <a:off x="4131871" y="3940310"/>
            <a:ext cx="1971824" cy="26830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Sottotitolo 10">
            <a:extLst>
              <a:ext uri="{FF2B5EF4-FFF2-40B4-BE49-F238E27FC236}">
                <a16:creationId xmlns:a16="http://schemas.microsoft.com/office/drawing/2014/main" id="{A12F7C89-1A4A-4A6C-FE1D-CB2D3CD9EDCF}"/>
              </a:ext>
            </a:extLst>
          </p:cNvPr>
          <p:cNvSpPr txBox="1">
            <a:spLocks/>
          </p:cNvSpPr>
          <p:nvPr/>
        </p:nvSpPr>
        <p:spPr>
          <a:xfrm>
            <a:off x="971550" y="2708626"/>
            <a:ext cx="2028097" cy="38771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HTML</a:t>
            </a:r>
          </a:p>
        </p:txBody>
      </p:sp>
      <p:sp>
        <p:nvSpPr>
          <p:cNvPr id="23" name="Sottotitolo 10">
            <a:extLst>
              <a:ext uri="{FF2B5EF4-FFF2-40B4-BE49-F238E27FC236}">
                <a16:creationId xmlns:a16="http://schemas.microsoft.com/office/drawing/2014/main" id="{C7B54630-D056-1DD6-1E6E-E262EC0601E1}"/>
              </a:ext>
            </a:extLst>
          </p:cNvPr>
          <p:cNvSpPr txBox="1">
            <a:spLocks/>
          </p:cNvSpPr>
          <p:nvPr/>
        </p:nvSpPr>
        <p:spPr>
          <a:xfrm>
            <a:off x="4305300" y="2711552"/>
            <a:ext cx="2523397" cy="53064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Java Spring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0450FDB-E6A2-7791-EB5F-338410C60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940" y="4837211"/>
            <a:ext cx="1886725" cy="1061283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CA5045E1-8A99-00B9-5BB4-CC05B8ABA594}"/>
              </a:ext>
            </a:extLst>
          </p:cNvPr>
          <p:cNvSpPr/>
          <p:nvPr/>
        </p:nvSpPr>
        <p:spPr>
          <a:xfrm>
            <a:off x="7754864" y="4026326"/>
            <a:ext cx="1971824" cy="268305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E44C6636-3630-5E0F-80F0-344DC585E355}"/>
              </a:ext>
            </a:extLst>
          </p:cNvPr>
          <p:cNvSpPr/>
          <p:nvPr/>
        </p:nvSpPr>
        <p:spPr>
          <a:xfrm>
            <a:off x="10675320" y="4539727"/>
            <a:ext cx="1516680" cy="168656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458E29A4-7258-38DD-E9C8-65F7625A414D}"/>
              </a:ext>
            </a:extLst>
          </p:cNvPr>
          <p:cNvCxnSpPr/>
          <p:nvPr/>
        </p:nvCxnSpPr>
        <p:spPr>
          <a:xfrm>
            <a:off x="6634480" y="5367851"/>
            <a:ext cx="93472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E3F22923-0AAE-7D3A-2063-4F9649F71128}"/>
              </a:ext>
            </a:extLst>
          </p:cNvPr>
          <p:cNvCxnSpPr>
            <a:cxnSpLocks/>
          </p:cNvCxnSpPr>
          <p:nvPr/>
        </p:nvCxnSpPr>
        <p:spPr>
          <a:xfrm>
            <a:off x="9845040" y="5350363"/>
            <a:ext cx="6502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7262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4" grpId="0" animBg="1"/>
      <p:bldP spid="22" grpId="0"/>
      <p:bldP spid="23" grpId="0"/>
      <p:bldP spid="25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EC5CF-A78C-11D2-FFEB-4DFCC80CD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5C9A775-5DE2-E9E5-5C34-525466F3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61897" cy="610863"/>
          </a:xfrm>
        </p:spPr>
        <p:txBody>
          <a:bodyPr>
            <a:normAutofit/>
          </a:bodyPr>
          <a:lstStyle/>
          <a:p>
            <a:r>
              <a:rPr lang="it-IT" dirty="0" err="1"/>
              <a:t>Algorithmic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24D9DB-2AC6-355E-BD65-C66B22E734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3F3A78-AB69-A7CA-A145-02B2AE73005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0884E3F-25B5-14B5-DB50-EFC9087C3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327DF32A-1895-0FAC-EEB4-6796FED7B47E}"/>
              </a:ext>
            </a:extLst>
          </p:cNvPr>
          <p:cNvSpPr txBox="1">
            <a:spLocks/>
          </p:cNvSpPr>
          <p:nvPr/>
        </p:nvSpPr>
        <p:spPr>
          <a:xfrm>
            <a:off x="840151" y="1700178"/>
            <a:ext cx="6930297" cy="87030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Mainly</a:t>
            </a:r>
            <a:r>
              <a:rPr lang="it-IT" dirty="0"/>
              <a:t> POST and GET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insert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or </a:t>
            </a:r>
            <a:r>
              <a:rPr lang="it-IT" dirty="0" err="1"/>
              <a:t>retreive</a:t>
            </a:r>
            <a:r>
              <a:rPr lang="it-IT" dirty="0"/>
              <a:t> data from the DB</a:t>
            </a:r>
          </a:p>
        </p:txBody>
      </p:sp>
      <p:sp>
        <p:nvSpPr>
          <p:cNvPr id="8" name="Sottotitolo 10">
            <a:extLst>
              <a:ext uri="{FF2B5EF4-FFF2-40B4-BE49-F238E27FC236}">
                <a16:creationId xmlns:a16="http://schemas.microsoft.com/office/drawing/2014/main" id="{7186FAAF-B41B-4334-B542-EC40BAE9DA59}"/>
              </a:ext>
            </a:extLst>
          </p:cNvPr>
          <p:cNvSpPr txBox="1">
            <a:spLocks/>
          </p:cNvSpPr>
          <p:nvPr/>
        </p:nvSpPr>
        <p:spPr>
          <a:xfrm>
            <a:off x="840151" y="2651761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GitHub API: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9" name="Sottotitolo 10">
            <a:extLst>
              <a:ext uri="{FF2B5EF4-FFF2-40B4-BE49-F238E27FC236}">
                <a16:creationId xmlns:a16="http://schemas.microsoft.com/office/drawing/2014/main" id="{B53F23A5-075D-3597-A474-7B3C4D2FF953}"/>
              </a:ext>
            </a:extLst>
          </p:cNvPr>
          <p:cNvSpPr txBox="1">
            <a:spLocks/>
          </p:cNvSpPr>
          <p:nvPr/>
        </p:nvSpPr>
        <p:spPr>
          <a:xfrm>
            <a:off x="840151" y="3114735"/>
            <a:ext cx="6930297" cy="126745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Generate Repository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Upload File </a:t>
            </a:r>
            <a:r>
              <a:rPr lang="it-IT" dirty="0" err="1"/>
              <a:t>into</a:t>
            </a:r>
            <a:r>
              <a:rPr lang="it-IT" dirty="0"/>
              <a:t> Repository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Pull Repository </a:t>
            </a:r>
            <a:r>
              <a:rPr lang="it-IT" dirty="0" err="1"/>
              <a:t>into</a:t>
            </a:r>
            <a:r>
              <a:rPr lang="it-IT" dirty="0"/>
              <a:t> Zip</a:t>
            </a:r>
          </a:p>
          <a:p>
            <a:endParaRPr lang="it-IT" dirty="0"/>
          </a:p>
        </p:txBody>
      </p:sp>
      <p:sp>
        <p:nvSpPr>
          <p:cNvPr id="10" name="Sottotitolo 10">
            <a:extLst>
              <a:ext uri="{FF2B5EF4-FFF2-40B4-BE49-F238E27FC236}">
                <a16:creationId xmlns:a16="http://schemas.microsoft.com/office/drawing/2014/main" id="{CBA7DD85-4EFC-B3DC-F6BE-5CC8AB272A4E}"/>
              </a:ext>
            </a:extLst>
          </p:cNvPr>
          <p:cNvSpPr txBox="1">
            <a:spLocks/>
          </p:cNvSpPr>
          <p:nvPr/>
        </p:nvSpPr>
        <p:spPr>
          <a:xfrm>
            <a:off x="840151" y="3190818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Gmail API: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F0040922-2A0E-AA01-3536-1DBDA23D6102}"/>
              </a:ext>
            </a:extLst>
          </p:cNvPr>
          <p:cNvSpPr txBox="1">
            <a:spLocks/>
          </p:cNvSpPr>
          <p:nvPr/>
        </p:nvSpPr>
        <p:spPr>
          <a:xfrm>
            <a:off x="840151" y="3648594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Ø"/>
            </a:pPr>
            <a:r>
              <a:rPr lang="it-IT" dirty="0"/>
              <a:t> </a:t>
            </a:r>
            <a:r>
              <a:rPr lang="it-IT" dirty="0" err="1"/>
              <a:t>Send</a:t>
            </a:r>
            <a:r>
              <a:rPr lang="it-IT" dirty="0"/>
              <a:t> Email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2" name="Sottotitolo 10">
            <a:extLst>
              <a:ext uri="{FF2B5EF4-FFF2-40B4-BE49-F238E27FC236}">
                <a16:creationId xmlns:a16="http://schemas.microsoft.com/office/drawing/2014/main" id="{C07CBED3-88DB-C47A-C8BF-F31DA3310C0D}"/>
              </a:ext>
            </a:extLst>
          </p:cNvPr>
          <p:cNvSpPr txBox="1">
            <a:spLocks/>
          </p:cNvSpPr>
          <p:nvPr/>
        </p:nvSpPr>
        <p:spPr>
          <a:xfrm>
            <a:off x="840150" y="3724677"/>
            <a:ext cx="6930297" cy="457776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SonarQube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8A766D8-DC27-FE5B-33A0-9E8BA1182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33" t="50000" r="4917" b="16980"/>
          <a:stretch/>
        </p:blipFill>
        <p:spPr>
          <a:xfrm>
            <a:off x="7305040" y="1509914"/>
            <a:ext cx="4236720" cy="213868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89EB5EE5-2A44-8A2A-1665-4A78DD1D4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17" t="42236" r="3000" b="19176"/>
          <a:stretch/>
        </p:blipFill>
        <p:spPr>
          <a:xfrm>
            <a:off x="7020560" y="3858846"/>
            <a:ext cx="4521200" cy="249936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A1B54E2B-7D50-A9FF-9AAC-73A08104A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17" t="43363" r="13166" b="28588"/>
          <a:stretch/>
        </p:blipFill>
        <p:spPr>
          <a:xfrm>
            <a:off x="3547017" y="4515418"/>
            <a:ext cx="3281680" cy="1816686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A780F5F-0410-7547-DA9C-E3F1C76629FB}"/>
              </a:ext>
            </a:extLst>
          </p:cNvPr>
          <p:cNvCxnSpPr/>
          <p:nvPr/>
        </p:nvCxnSpPr>
        <p:spPr>
          <a:xfrm flipV="1">
            <a:off x="4399280" y="2580640"/>
            <a:ext cx="2733040" cy="7988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ED66ECD-F65E-327D-08A1-6463CC49C074}"/>
              </a:ext>
            </a:extLst>
          </p:cNvPr>
          <p:cNvCxnSpPr>
            <a:cxnSpLocks/>
          </p:cNvCxnSpPr>
          <p:nvPr/>
        </p:nvCxnSpPr>
        <p:spPr>
          <a:xfrm>
            <a:off x="5283200" y="3748464"/>
            <a:ext cx="1656080" cy="3009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26714CE8-15DF-3C82-501D-3DD9086C4D69}"/>
              </a:ext>
            </a:extLst>
          </p:cNvPr>
          <p:cNvCxnSpPr/>
          <p:nvPr/>
        </p:nvCxnSpPr>
        <p:spPr>
          <a:xfrm>
            <a:off x="2164080" y="4298341"/>
            <a:ext cx="1265555" cy="810185"/>
          </a:xfrm>
          <a:prstGeom prst="bentConnector3">
            <a:avLst>
              <a:gd name="adj1" fmla="val -57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1548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9" grpId="1"/>
      <p:bldP spid="10" grpId="0"/>
      <p:bldP spid="11" grpId="0"/>
      <p:bldP spid="11" grpId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grafico 1">
            <a:extLst>
              <a:ext uri="{FF2B5EF4-FFF2-40B4-BE49-F238E27FC236}">
                <a16:creationId xmlns:a16="http://schemas.microsoft.com/office/drawing/2014/main" id="{2EBDDC1B-954A-B35E-9B80-98C8A3F297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SonarQube</a:t>
            </a: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958C43A-C4A5-D5AE-8D58-63189FCE2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Static</a:t>
            </a:r>
            <a:r>
              <a:rPr lang="it-IT" dirty="0"/>
              <a:t> Analysis Tool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46339A-9411-B202-CDAC-AA3A63B92B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87CA9E-6821-FBE5-19CD-22C85FE77E3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217B9BC-74CE-356D-61B4-0DE18233C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6" name="Immagine 15" descr="Immagine che contiene testo, diagramma, schermata, Piano&#10;&#10;Descrizione generata automaticamente">
            <a:extLst>
              <a:ext uri="{FF2B5EF4-FFF2-40B4-BE49-F238E27FC236}">
                <a16:creationId xmlns:a16="http://schemas.microsoft.com/office/drawing/2014/main" id="{530E627F-CC6A-0D93-0F0C-53D2B458A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10" y="1908066"/>
            <a:ext cx="7804739" cy="41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1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65178-FD87-30BD-A60C-D72EAD379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grafico 1">
            <a:extLst>
              <a:ext uri="{FF2B5EF4-FFF2-40B4-BE49-F238E27FC236}">
                <a16:creationId xmlns:a16="http://schemas.microsoft.com/office/drawing/2014/main" id="{60DD96AD-4F8D-C36E-FDEF-DDF4D0EC501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SonarQube</a:t>
            </a:r>
            <a:endParaRPr lang="it-IT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 dirty="0" err="1">
                <a:solidFill>
                  <a:schemeClr val="bg1"/>
                </a:solidFill>
              </a:rPr>
              <a:t>When</a:t>
            </a:r>
            <a:r>
              <a:rPr lang="it-IT" dirty="0">
                <a:solidFill>
                  <a:schemeClr val="bg1"/>
                </a:solidFill>
              </a:rPr>
              <a:t> the </a:t>
            </a:r>
            <a:r>
              <a:rPr lang="it-IT" dirty="0" err="1">
                <a:solidFill>
                  <a:schemeClr val="bg1"/>
                </a:solidFill>
              </a:rPr>
              <a:t>analysis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finished</a:t>
            </a:r>
            <a:r>
              <a:rPr lang="it-IT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7157607A-174C-BDA6-4C8D-44107897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Static</a:t>
            </a:r>
            <a:r>
              <a:rPr lang="it-IT" dirty="0"/>
              <a:t> Analysis Tool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26CD43-835E-DA6A-1104-4AD1CC043EF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8E9753-5902-F1F1-2357-6B1A84340C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791566-5F89-B501-0F1D-53BD66D4F9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DD2B3A2-D8E8-C4F6-7993-3338F239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9" y="3302039"/>
            <a:ext cx="11239500" cy="11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1E3DC-EB39-CCA4-51E9-56CB5E8D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/>
              <a:t>Goals of the software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54FB2-2041-664F-750B-7B9270459D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6E6509-5912-222C-3823-E2E3FB620E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047919-79B7-482E-7ABB-B5E33459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Segnaposto tabella 6">
            <a:extLst>
              <a:ext uri="{FF2B5EF4-FFF2-40B4-BE49-F238E27FC236}">
                <a16:creationId xmlns:a16="http://schemas.microsoft.com/office/drawing/2014/main" id="{6AF111BF-5E83-B065-8DAF-F2A74CE6C99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831896915"/>
              </p:ext>
            </p:extLst>
          </p:nvPr>
        </p:nvGraphicFramePr>
        <p:xfrm>
          <a:off x="952500" y="2209800"/>
          <a:ext cx="10287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78">
                  <a:extLst>
                    <a:ext uri="{9D8B030D-6E8A-4147-A177-3AD203B41FA5}">
                      <a16:colId xmlns:a16="http://schemas.microsoft.com/office/drawing/2014/main" val="688786152"/>
                    </a:ext>
                  </a:extLst>
                </a:gridCol>
                <a:gridCol w="9075722">
                  <a:extLst>
                    <a:ext uri="{9D8B030D-6E8A-4147-A177-3AD203B41FA5}">
                      <a16:colId xmlns:a16="http://schemas.microsoft.com/office/drawing/2014/main" val="993587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Educators can create tournaments that involve coding battles to challenge</a:t>
                      </a:r>
                    </a:p>
                    <a:p>
                      <a:r>
                        <a:rPr lang="en-US" dirty="0"/>
                        <a:t>students.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39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Provides educators with the ability to track student software development</a:t>
                      </a:r>
                    </a:p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knowledge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72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Students can improve their software development skills by taking part in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tournaments and battles where they must write programs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42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battles enable students to enhance their soft skills, such as communication,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collaboration, and time management, by creating teams and</a:t>
                      </a:r>
                    </a:p>
                    <a:p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collaborating</a:t>
                      </a:r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the </a:t>
                      </a:r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4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30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85F72-4598-A2F8-29E8-3EDFC7D9C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26459E-1923-5CC5-DCAF-27A7AD7E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B1E619-8174-EDFA-9D20-11464393C3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F24D001-1D95-3507-1836-84DB84A74F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540688-26AA-267A-7203-31B01A15C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56256D8-7D56-691D-B026-EA99B3C08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" t="9210" r="71539" b="30745"/>
          <a:stretch/>
        </p:blipFill>
        <p:spPr>
          <a:xfrm>
            <a:off x="971550" y="1783659"/>
            <a:ext cx="3064917" cy="388909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EA7B91D-25DA-1146-A8C8-7354B60542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4" t="42271" r="74861" b="24490"/>
          <a:stretch/>
        </p:blipFill>
        <p:spPr>
          <a:xfrm>
            <a:off x="4385898" y="2651761"/>
            <a:ext cx="2362200" cy="2152891"/>
          </a:xfrm>
          <a:prstGeom prst="rect">
            <a:avLst/>
          </a:prstGeom>
        </p:spPr>
      </p:pic>
      <p:sp>
        <p:nvSpPr>
          <p:cNvPr id="28" name="Fumetto: rettangolo 27">
            <a:extLst>
              <a:ext uri="{FF2B5EF4-FFF2-40B4-BE49-F238E27FC236}">
                <a16:creationId xmlns:a16="http://schemas.microsoft.com/office/drawing/2014/main" id="{42903279-7875-2EA4-ECBB-02325FA63CC3}"/>
              </a:ext>
            </a:extLst>
          </p:cNvPr>
          <p:cNvSpPr/>
          <p:nvPr/>
        </p:nvSpPr>
        <p:spPr>
          <a:xfrm>
            <a:off x="3321934" y="2010090"/>
            <a:ext cx="4108588" cy="4217090"/>
          </a:xfrm>
          <a:prstGeom prst="wedgeRectCallout">
            <a:avLst>
              <a:gd name="adj1" fmla="val -64428"/>
              <a:gd name="adj2" fmla="val -295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Immagine 31">
            <a:extLst>
              <a:ext uri="{FF2B5EF4-FFF2-40B4-BE49-F238E27FC236}">
                <a16:creationId xmlns:a16="http://schemas.microsoft.com/office/drawing/2014/main" id="{6291CDE0-01C0-B928-2CF5-65EFD0A451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92" t="39955" r="75620" b="33604"/>
          <a:stretch/>
        </p:blipFill>
        <p:spPr>
          <a:xfrm>
            <a:off x="3711922" y="2304543"/>
            <a:ext cx="3429659" cy="3709119"/>
          </a:xfrm>
          <a:prstGeom prst="rect">
            <a:avLst/>
          </a:prstGeom>
        </p:spPr>
      </p:pic>
      <p:sp>
        <p:nvSpPr>
          <p:cNvPr id="33" name="Fumetto: rettangolo 32">
            <a:extLst>
              <a:ext uri="{FF2B5EF4-FFF2-40B4-BE49-F238E27FC236}">
                <a16:creationId xmlns:a16="http://schemas.microsoft.com/office/drawing/2014/main" id="{5B712006-32FC-818A-82E5-BA50C633E63B}"/>
              </a:ext>
            </a:extLst>
          </p:cNvPr>
          <p:cNvSpPr/>
          <p:nvPr/>
        </p:nvSpPr>
        <p:spPr>
          <a:xfrm>
            <a:off x="3321934" y="2010090"/>
            <a:ext cx="4108588" cy="4217090"/>
          </a:xfrm>
          <a:prstGeom prst="wedgeRectCallout">
            <a:avLst>
              <a:gd name="adj1" fmla="val -70344"/>
              <a:gd name="adj2" fmla="val -2492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014AC472-135B-EDCB-37A1-3A08191ACC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87" t="41735" r="78686" b="33425"/>
          <a:stretch/>
        </p:blipFill>
        <p:spPr>
          <a:xfrm>
            <a:off x="3965209" y="2162759"/>
            <a:ext cx="2923084" cy="3925296"/>
          </a:xfrm>
          <a:prstGeom prst="rect">
            <a:avLst/>
          </a:prstGeom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2DF5D60-AB27-6005-4E7F-C9AA0DF3FD45}"/>
              </a:ext>
            </a:extLst>
          </p:cNvPr>
          <p:cNvGrpSpPr/>
          <p:nvPr/>
        </p:nvGrpSpPr>
        <p:grpSpPr>
          <a:xfrm>
            <a:off x="2651124" y="2013476"/>
            <a:ext cx="4779398" cy="4223862"/>
            <a:chOff x="5600064" y="2358035"/>
            <a:chExt cx="4779398" cy="4223862"/>
          </a:xfrm>
        </p:grpSpPr>
        <p:grpSp>
          <p:nvGrpSpPr>
            <p:cNvPr id="40" name="Gruppo 39">
              <a:extLst>
                <a:ext uri="{FF2B5EF4-FFF2-40B4-BE49-F238E27FC236}">
                  <a16:creationId xmlns:a16="http://schemas.microsoft.com/office/drawing/2014/main" id="{0635B536-6AAB-E338-D9DA-9D0EF4EA0014}"/>
                </a:ext>
              </a:extLst>
            </p:cNvPr>
            <p:cNvGrpSpPr/>
            <p:nvPr/>
          </p:nvGrpSpPr>
          <p:grpSpPr>
            <a:xfrm>
              <a:off x="6270874" y="2358035"/>
              <a:ext cx="4108588" cy="4223862"/>
              <a:chOff x="3321934" y="2010090"/>
              <a:chExt cx="4108588" cy="4223862"/>
            </a:xfrm>
          </p:grpSpPr>
          <p:sp>
            <p:nvSpPr>
              <p:cNvPr id="36" name="Fumetto: rettangolo 35">
                <a:extLst>
                  <a:ext uri="{FF2B5EF4-FFF2-40B4-BE49-F238E27FC236}">
                    <a16:creationId xmlns:a16="http://schemas.microsoft.com/office/drawing/2014/main" id="{4C60033B-830E-489E-83EA-208D243D0A5A}"/>
                  </a:ext>
                </a:extLst>
              </p:cNvPr>
              <p:cNvSpPr/>
              <p:nvPr/>
            </p:nvSpPr>
            <p:spPr>
              <a:xfrm>
                <a:off x="3321934" y="2016862"/>
                <a:ext cx="4108588" cy="4217090"/>
              </a:xfrm>
              <a:prstGeom prst="wedgeRectCallout">
                <a:avLst>
                  <a:gd name="adj1" fmla="val -67377"/>
                  <a:gd name="adj2" fmla="val -1136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8" name="Fumetto: rettangolo 37">
                <a:extLst>
                  <a:ext uri="{FF2B5EF4-FFF2-40B4-BE49-F238E27FC236}">
                    <a16:creationId xmlns:a16="http://schemas.microsoft.com/office/drawing/2014/main" id="{DDCB446E-D3CC-681F-F43F-75E517727681}"/>
                  </a:ext>
                </a:extLst>
              </p:cNvPr>
              <p:cNvSpPr/>
              <p:nvPr/>
            </p:nvSpPr>
            <p:spPr>
              <a:xfrm>
                <a:off x="3321934" y="2010090"/>
                <a:ext cx="4108588" cy="4217090"/>
              </a:xfrm>
              <a:prstGeom prst="wedgeRectCallout">
                <a:avLst>
                  <a:gd name="adj1" fmla="val -68304"/>
                  <a:gd name="adj2" fmla="val -685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Fumetto: rettangolo 38">
                <a:extLst>
                  <a:ext uri="{FF2B5EF4-FFF2-40B4-BE49-F238E27FC236}">
                    <a16:creationId xmlns:a16="http://schemas.microsoft.com/office/drawing/2014/main" id="{6E08E503-ECEC-C809-DC50-1C37D7E9B436}"/>
                  </a:ext>
                </a:extLst>
              </p:cNvPr>
              <p:cNvSpPr/>
              <p:nvPr/>
            </p:nvSpPr>
            <p:spPr>
              <a:xfrm>
                <a:off x="3321934" y="2010090"/>
                <a:ext cx="4108588" cy="4217090"/>
              </a:xfrm>
              <a:prstGeom prst="wedgeRectCallout">
                <a:avLst>
                  <a:gd name="adj1" fmla="val -68489"/>
                  <a:gd name="adj2" fmla="val 7242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41" name="Triangolo rettangolo 40">
              <a:extLst>
                <a:ext uri="{FF2B5EF4-FFF2-40B4-BE49-F238E27FC236}">
                  <a16:creationId xmlns:a16="http://schemas.microsoft.com/office/drawing/2014/main" id="{161B473A-2107-4D04-EA57-459B2A5BB595}"/>
                </a:ext>
              </a:extLst>
            </p:cNvPr>
            <p:cNvSpPr/>
            <p:nvPr/>
          </p:nvSpPr>
          <p:spPr>
            <a:xfrm rot="16200000">
              <a:off x="5478720" y="3169344"/>
              <a:ext cx="944366" cy="70167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Triangolo rettangolo 41">
              <a:extLst>
                <a:ext uri="{FF2B5EF4-FFF2-40B4-BE49-F238E27FC236}">
                  <a16:creationId xmlns:a16="http://schemas.microsoft.com/office/drawing/2014/main" id="{369F5FEA-CBE4-24EA-E86B-91E8B74F07E8}"/>
                </a:ext>
              </a:extLst>
            </p:cNvPr>
            <p:cNvSpPr/>
            <p:nvPr/>
          </p:nvSpPr>
          <p:spPr>
            <a:xfrm rot="16200000">
              <a:off x="5749835" y="3286426"/>
              <a:ext cx="944366" cy="701677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45" name="Immagine 44">
            <a:extLst>
              <a:ext uri="{FF2B5EF4-FFF2-40B4-BE49-F238E27FC236}">
                <a16:creationId xmlns:a16="http://schemas.microsoft.com/office/drawing/2014/main" id="{F127B5B4-B5C4-C5B2-8E11-98BC02242D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2" t="47811" r="80479" b="40037"/>
          <a:stretch/>
        </p:blipFill>
        <p:spPr>
          <a:xfrm>
            <a:off x="4096957" y="2547783"/>
            <a:ext cx="2593054" cy="1611319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E0DD04E4-41D8-5867-6F97-95E8151497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32" t="65860" r="78255" b="27350"/>
          <a:stretch/>
        </p:blipFill>
        <p:spPr>
          <a:xfrm>
            <a:off x="4100055" y="4679113"/>
            <a:ext cx="2589956" cy="740802"/>
          </a:xfrm>
          <a:prstGeom prst="rect">
            <a:avLst/>
          </a:prstGeom>
        </p:spPr>
      </p:pic>
      <p:sp>
        <p:nvSpPr>
          <p:cNvPr id="48" name="Fumetto: rettangolo 47">
            <a:extLst>
              <a:ext uri="{FF2B5EF4-FFF2-40B4-BE49-F238E27FC236}">
                <a16:creationId xmlns:a16="http://schemas.microsoft.com/office/drawing/2014/main" id="{0AE31E23-9FA3-F7DF-D7D4-16737CBEADC7}"/>
              </a:ext>
            </a:extLst>
          </p:cNvPr>
          <p:cNvSpPr/>
          <p:nvPr/>
        </p:nvSpPr>
        <p:spPr>
          <a:xfrm>
            <a:off x="3321934" y="2016862"/>
            <a:ext cx="4108588" cy="4217090"/>
          </a:xfrm>
          <a:prstGeom prst="wedgeRectCallout">
            <a:avLst>
              <a:gd name="adj1" fmla="val -67747"/>
              <a:gd name="adj2" fmla="val 23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D29CCDED-2D07-044E-2C1F-70C7A31CE0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2" t="48196" r="75458" b="42087"/>
          <a:stretch/>
        </p:blipFill>
        <p:spPr>
          <a:xfrm>
            <a:off x="3742790" y="3534861"/>
            <a:ext cx="3286581" cy="1101010"/>
          </a:xfrm>
          <a:prstGeom prst="rect">
            <a:avLst/>
          </a:prstGeom>
        </p:spPr>
      </p:pic>
      <p:sp>
        <p:nvSpPr>
          <p:cNvPr id="53" name="Fumetto: rettangolo 52">
            <a:extLst>
              <a:ext uri="{FF2B5EF4-FFF2-40B4-BE49-F238E27FC236}">
                <a16:creationId xmlns:a16="http://schemas.microsoft.com/office/drawing/2014/main" id="{9E1657F3-C16D-A070-B8BD-713113720FE5}"/>
              </a:ext>
            </a:extLst>
          </p:cNvPr>
          <p:cNvSpPr/>
          <p:nvPr/>
        </p:nvSpPr>
        <p:spPr>
          <a:xfrm>
            <a:off x="6588622" y="2238955"/>
            <a:ext cx="4108588" cy="4217090"/>
          </a:xfrm>
          <a:prstGeom prst="wedgeRectCallout">
            <a:avLst>
              <a:gd name="adj1" fmla="val -79512"/>
              <a:gd name="adj2" fmla="val -148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Immagine 54">
            <a:extLst>
              <a:ext uri="{FF2B5EF4-FFF2-40B4-BE49-F238E27FC236}">
                <a16:creationId xmlns:a16="http://schemas.microsoft.com/office/drawing/2014/main" id="{4951A38B-14B4-9A9A-DB4D-21024787A1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33" t="44745" r="80479" b="36588"/>
          <a:stretch/>
        </p:blipFill>
        <p:spPr>
          <a:xfrm>
            <a:off x="7273890" y="3077243"/>
            <a:ext cx="2738052" cy="25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875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3" grpId="0" animBg="1"/>
      <p:bldP spid="33" grpId="1" animBg="1"/>
      <p:bldP spid="48" grpId="0" animBg="1"/>
      <p:bldP spid="48" grpId="1" animBg="1"/>
      <p:bldP spid="53" grpId="0" animBg="1"/>
      <p:bldP spid="53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DD4D0-E467-10B6-50B4-D21AA8735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6C48A2D-F5EA-2269-A9B7-8625F131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Mapping with DD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F6010B-CE79-91C8-DB7C-D5712B94B9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554933-E136-45A0-25A9-EE81F9B726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BF4657-E1B6-C110-7303-C2F125023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3FAE51FE-9EF2-07A9-BCB8-EEC560871769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D5B62D5A-AE85-E42D-265B-F07738E63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05619"/>
              </p:ext>
            </p:extLst>
          </p:nvPr>
        </p:nvGraphicFramePr>
        <p:xfrm>
          <a:off x="1233170" y="1945640"/>
          <a:ext cx="8972457" cy="370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1418">
                  <a:extLst>
                    <a:ext uri="{9D8B030D-6E8A-4147-A177-3AD203B41FA5}">
                      <a16:colId xmlns:a16="http://schemas.microsoft.com/office/drawing/2014/main" val="3429343288"/>
                    </a:ext>
                  </a:extLst>
                </a:gridCol>
                <a:gridCol w="5781039">
                  <a:extLst>
                    <a:ext uri="{9D8B030D-6E8A-4147-A177-3AD203B41FA5}">
                      <a16:colId xmlns:a16="http://schemas.microsoft.com/office/drawing/2014/main" val="408180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Component </a:t>
                      </a:r>
                      <a:r>
                        <a:rPr lang="it-IT" dirty="0" err="1"/>
                        <a:t>Diagram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Modules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Classes and Packages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1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Profile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Inspector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EducatorController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StudentController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70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Query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Package: </a:t>
                      </a:r>
                      <a:r>
                        <a:rPr lang="it-IT" dirty="0" err="1"/>
                        <a:t>Entities</a:t>
                      </a:r>
                      <a:r>
                        <a:rPr lang="it-IT" dirty="0"/>
                        <a:t> and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Badges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NOT IMPLEMENTED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929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Battles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BattleController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TeamController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02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Tournament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TournamentController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18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Auth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Class: </a:t>
                      </a:r>
                      <a:r>
                        <a:rPr lang="it-IT" dirty="0" err="1"/>
                        <a:t>AuthController</a:t>
                      </a:r>
                      <a:r>
                        <a:rPr lang="it-IT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5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Notification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 and class: </a:t>
                      </a:r>
                      <a:r>
                        <a:rPr lang="it-IT" dirty="0" err="1"/>
                        <a:t>GmailAPI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509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GitHub and Gmail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Package and class: </a:t>
                      </a:r>
                      <a:r>
                        <a:rPr lang="it-IT" dirty="0" err="1"/>
                        <a:t>GitHubAPI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GmailAPI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39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Action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Interfaces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JavaScript and Package: </a:t>
                      </a:r>
                      <a:r>
                        <a:rPr lang="it-IT" dirty="0" err="1"/>
                        <a:t>FormParser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657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888220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C13D5-B908-2AB9-0D68-15DDC5096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4D76F71-FD2E-6B02-3D26-762B571A6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761897" cy="610863"/>
          </a:xfrm>
        </p:spPr>
        <p:txBody>
          <a:bodyPr>
            <a:normAutofit/>
          </a:bodyPr>
          <a:lstStyle/>
          <a:p>
            <a:r>
              <a:rPr lang="it-IT" dirty="0"/>
              <a:t>Test Cases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E9B07F-6841-D8A8-038B-DB58A4AFE6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131CBE-9800-FC51-FB28-83B369994DE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3BAE2C-1BFC-5ED3-A6B2-DB9386FBD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20493E7C-E29E-F337-4445-C7834269B377}"/>
              </a:ext>
            </a:extLst>
          </p:cNvPr>
          <p:cNvSpPr txBox="1">
            <a:spLocks/>
          </p:cNvSpPr>
          <p:nvPr/>
        </p:nvSpPr>
        <p:spPr>
          <a:xfrm>
            <a:off x="4305300" y="2157953"/>
            <a:ext cx="2523397" cy="493808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/>
          </a:p>
        </p:txBody>
      </p:sp>
      <p:sp>
        <p:nvSpPr>
          <p:cNvPr id="2" name="Sottotitolo 10">
            <a:extLst>
              <a:ext uri="{FF2B5EF4-FFF2-40B4-BE49-F238E27FC236}">
                <a16:creationId xmlns:a16="http://schemas.microsoft.com/office/drawing/2014/main" id="{A35F584E-8C90-91E8-64CC-FC9ECA7F9BA8}"/>
              </a:ext>
            </a:extLst>
          </p:cNvPr>
          <p:cNvSpPr txBox="1">
            <a:spLocks/>
          </p:cNvSpPr>
          <p:nvPr/>
        </p:nvSpPr>
        <p:spPr>
          <a:xfrm>
            <a:off x="964023" y="1629057"/>
            <a:ext cx="6930297" cy="415198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Incremental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  <a:p>
            <a:pPr lvl="1"/>
            <a:r>
              <a:rPr lang="it-IT" dirty="0"/>
              <a:t>Main </a:t>
            </a:r>
            <a:r>
              <a:rPr lang="it-IT" dirty="0" err="1"/>
              <a:t>methods</a:t>
            </a:r>
            <a:r>
              <a:rPr lang="it-IT" dirty="0"/>
              <a:t> inside classes</a:t>
            </a:r>
          </a:p>
          <a:p>
            <a:pPr lvl="1"/>
            <a:r>
              <a:rPr lang="it-IT" dirty="0"/>
              <a:t>Unit </a:t>
            </a:r>
            <a:r>
              <a:rPr lang="it-IT" dirty="0" err="1"/>
              <a:t>tests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r>
              <a:rPr lang="it-IT" dirty="0" err="1"/>
              <a:t>Static</a:t>
            </a:r>
            <a:r>
              <a:rPr lang="it-IT" dirty="0"/>
              <a:t> Analysis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malicious</a:t>
            </a:r>
            <a:r>
              <a:rPr lang="it-IT" dirty="0"/>
              <a:t> user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F8D7B21-FDA6-68EF-63BC-71876ABD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71" y="3003122"/>
            <a:ext cx="1499189" cy="99945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106C946-83CE-26DD-FF64-BAA9D9738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15" y="4108293"/>
            <a:ext cx="1578610" cy="167274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EAB9753-5470-0205-F3C0-CCB07CF94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79" y="1629057"/>
            <a:ext cx="1110311" cy="11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5742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Grazie al vostro impegno e alla vostra spiccata etica professionale, sappiamo che il prossimo anno sarà ancora migliore dell'ultimo. </a:t>
            </a:r>
          </a:p>
          <a:p>
            <a:pPr rtl="0"/>
            <a:r>
              <a:rPr lang="it-IT" dirty="0"/>
              <a:t>Non vediamo l'ora di lavorare insieme. </a:t>
            </a:r>
          </a:p>
          <a:p>
            <a:pPr rtl="0"/>
            <a:endParaRPr lang="it-IT" dirty="0"/>
          </a:p>
        </p:txBody>
      </p:sp>
      <p:pic>
        <p:nvPicPr>
          <p:cNvPr id="13" name="Segnaposto immagine 12" descr="Ritratto di un membro del team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 b="1"/>
              <a:t>Contoso  </a:t>
            </a:r>
            <a:r>
              <a:rPr lang="it-IT"/>
              <a:t>  </a:t>
            </a:r>
          </a:p>
          <a:p>
            <a:pPr rtl="0"/>
            <a:r>
              <a:rPr lang="it-IT"/>
              <a:t>sales@contoso.com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I guadagni sono aumentati e le perdite sono diminuite. Siamo molto orgogliosi dei progressi del team. Oggi esamineremo gli utili e le perdite relativi all'anno passato e vi offriremo una panoramica delle novità per il prossimo anno.</a:t>
            </a:r>
          </a:p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B7909059-8104-4590-BD91-254A7C1B3A73}" type="datetime4">
              <a:rPr lang="it-IT" smtClean="0"/>
              <a:t>14 febbraio 2024</a:t>
            </a:fld>
            <a:endParaRPr lang="it-IT"/>
          </a:p>
        </p:txBody>
      </p:sp>
      <p:pic>
        <p:nvPicPr>
          <p:cNvPr id="53" name="Segnaposto immagine 52" descr="Lampadine sospese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egnaposto immagine 19" descr="Primo piano di piantina in bianco e nero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 rtlCol="0"/>
          <a:lstStyle/>
          <a:p>
            <a:pPr rtl="0"/>
            <a:r>
              <a:rPr lang="it-IT" dirty="0"/>
              <a:t>Anno passato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062572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Grafico della crescita per settore</a:t>
            </a:r>
          </a:p>
        </p:txBody>
      </p:sp>
      <p:graphicFrame>
        <p:nvGraphicFramePr>
          <p:cNvPr id="24" name="Segnaposto grafico 23" descr="Grafico Crescita per settore">
            <a:extLst>
              <a:ext uri="{FF2B5EF4-FFF2-40B4-BE49-F238E27FC236}">
                <a16:creationId xmlns:a16="http://schemas.microsoft.com/office/drawing/2014/main" id="{1036F083-5B62-486F-9167-3421FCA694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347675417"/>
              </p:ext>
            </p:extLst>
          </p:nvPr>
        </p:nvGraphicFramePr>
        <p:xfrm>
          <a:off x="952500" y="1938338"/>
          <a:ext cx="10352088" cy="411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36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 dirty="0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F0B847ED-5244-47E3-B60B-10B5D88F0067}" type="datetime4">
              <a:rPr lang="it-IT" smtClean="0"/>
              <a:t>14 febbraio 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152042" cy="610863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Tabella della crescita per settore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F3B5A5E4-3ABE-D143-902C-F2BCA6C75E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299777398"/>
              </p:ext>
            </p:extLst>
          </p:nvPr>
        </p:nvGraphicFramePr>
        <p:xfrm>
          <a:off x="952500" y="2209800"/>
          <a:ext cx="10287000" cy="236835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50297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64503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92089">
                <a:tc>
                  <a:txBody>
                    <a:bodyPr/>
                    <a:lstStyle/>
                    <a:p>
                      <a:pPr algn="ctr" rtl="0"/>
                      <a:endParaRPr lang="it-IT" b="1" i="0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Serie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4,3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solidFill>
                            <a:schemeClr val="bg1"/>
                          </a:solidFill>
                          <a:latin typeface="+mn-lt"/>
                        </a:rPr>
                        <a:t>2,4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1,8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latin typeface="+mn-lt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A4F2767-5A6E-4CE1-9466-60A9FD38B915}" type="datetime4">
              <a:rPr lang="it-IT" smtClean="0"/>
              <a:t>14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</p:spPr>
        <p:txBody>
          <a:bodyPr rtlCol="0"/>
          <a:lstStyle/>
          <a:p>
            <a:pPr rtl="0"/>
            <a:r>
              <a:rPr lang="it-IT"/>
              <a:t>Lavorare con Contoso è stato fantastico. </a:t>
            </a:r>
            <a:br>
              <a:rPr lang="it-IT"/>
            </a:br>
            <a:r>
              <a:rPr lang="it-IT"/>
              <a:t>Filippa era la mia rappresentante e ha anticipato ogni mia esigenza, lavorando diligentemente alla soluzione del problema.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/>
          <a:lstStyle/>
          <a:p>
            <a:pPr rtl="0"/>
            <a:r>
              <a:rPr lang="it-IT" dirty="0"/>
              <a:t>Il nostro team</a:t>
            </a:r>
          </a:p>
        </p:txBody>
      </p:sp>
      <p:pic>
        <p:nvPicPr>
          <p:cNvPr id="37" name="Segnaposto immagine 36" descr="Ritratto di un membro del team">
            <a:extLst>
              <a:ext uri="{FF2B5EF4-FFF2-40B4-BE49-F238E27FC236}">
                <a16:creationId xmlns:a16="http://schemas.microsoft.com/office/drawing/2014/main" id="{A6DA57CA-945B-4A0F-8110-3C4D579936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268" y="2572883"/>
            <a:ext cx="2118245" cy="2037217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Anna</a:t>
            </a:r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42AB8A-80CA-C941-A861-E9F7C174A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rtlCol="0"/>
          <a:lstStyle/>
          <a:p>
            <a:pPr rtl="0"/>
            <a:r>
              <a:rPr lang="it-IT"/>
              <a:t>CEO</a:t>
            </a:r>
          </a:p>
        </p:txBody>
      </p:sp>
      <p:pic>
        <p:nvPicPr>
          <p:cNvPr id="19" name="Segnaposto immagine 13" descr="Ritratto di un membro del team">
            <a:extLst>
              <a:ext uri="{FF2B5EF4-FFF2-40B4-BE49-F238E27FC236}">
                <a16:creationId xmlns:a16="http://schemas.microsoft.com/office/drawing/2014/main" id="{EF9CA003-7E17-ED41-92AE-D8D98C0825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8280" y="2572883"/>
            <a:ext cx="2118245" cy="2037217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rtlCol="0"/>
          <a:lstStyle/>
          <a:p>
            <a:pPr rtl="0"/>
            <a:r>
              <a:rPr lang="it-IT"/>
              <a:t>Larissa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590C1A1-4321-EC41-8248-D3B566DD5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rtlCol="0"/>
          <a:lstStyle/>
          <a:p>
            <a:pPr rtl="0"/>
            <a:r>
              <a:rPr lang="it-IT"/>
              <a:t>CFO</a:t>
            </a:r>
          </a:p>
        </p:txBody>
      </p:sp>
      <p:pic>
        <p:nvPicPr>
          <p:cNvPr id="41" name="Segnaposto immagine 40" descr="Ritratto di un membro del team">
            <a:extLst>
              <a:ext uri="{FF2B5EF4-FFF2-40B4-BE49-F238E27FC236}">
                <a16:creationId xmlns:a16="http://schemas.microsoft.com/office/drawing/2014/main" id="{74EB486D-4A8D-4B29-8FD0-B96906E3E28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292" y="2572883"/>
            <a:ext cx="2118245" cy="2037217"/>
          </a:xfr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Gerolamo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581095F-0795-744B-A3E7-94DFB3CBF3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COO</a:t>
            </a:r>
          </a:p>
        </p:txBody>
      </p:sp>
      <p:pic>
        <p:nvPicPr>
          <p:cNvPr id="21" name="Segnaposto immagine 18" descr="Ritratto di un membro del team">
            <a:extLst>
              <a:ext uri="{FF2B5EF4-FFF2-40B4-BE49-F238E27FC236}">
                <a16:creationId xmlns:a16="http://schemas.microsoft.com/office/drawing/2014/main" id="{17C96991-59CF-8142-BA51-B8B56EE23D6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023" y="2572883"/>
            <a:ext cx="2118245" cy="2037217"/>
          </a:xfrm>
        </p:spPr>
      </p:pic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Federico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9B26C61-D5D7-CC42-848C-158367DB8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CTO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39</a:t>
            </a:fld>
            <a:endParaRPr lang="it-IT"/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5" name="Segnaposto data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2F484EB-7C75-4C92-BF6F-0EA6345DD9AE}" type="datetime4">
              <a:rPr lang="it-IT" smtClean="0"/>
              <a:t>14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7538-F18D-177D-843F-EC592BE90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A35FC-0B52-E794-1323-3B9E0AA77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633AB6B-B6F6-2D1C-6F82-58999BDE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1599462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529909-315B-2E40-B0F9-7375C87687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088225" y="2012301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9C1D448D-3C49-CAA9-8A24-690A395D3C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15" y="175491"/>
            <a:ext cx="3256088" cy="6507018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9F6A2437-F529-4434-AD09-188F6913A02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442" y="2597747"/>
            <a:ext cx="422219" cy="554037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16796B-77AE-C4F3-708C-066A91894E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0E101A-F748-42EC-10E5-3D0EB6E52A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05EA32-68D4-100B-6E2A-217F9C02EC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4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20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400604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Sequenza temporale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508926" cy="205837"/>
          </a:xfrm>
        </p:spPr>
        <p:txBody>
          <a:bodyPr rtlCol="0"/>
          <a:lstStyle/>
          <a:p>
            <a:pPr rtl="0"/>
            <a:r>
              <a:rPr lang="it-IT"/>
              <a:t>T1 Luglio - Settembre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819202"/>
          </a:xfrm>
        </p:spPr>
        <p:txBody>
          <a:bodyPr rtlCol="0"/>
          <a:lstStyle/>
          <a:p>
            <a:pPr rt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.</a:t>
            </a:r>
          </a:p>
          <a:p>
            <a:pPr rtl="0"/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8" y="4701908"/>
            <a:ext cx="2931369" cy="205837"/>
          </a:xfrm>
        </p:spPr>
        <p:txBody>
          <a:bodyPr rtlCol="0"/>
          <a:lstStyle/>
          <a:p>
            <a:pPr rtl="0"/>
            <a:r>
              <a:rPr lang="it-IT"/>
              <a:t>T2 Ottobre -Dicembre	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A4FEC49-A0F0-FB4E-9A87-B2EF113647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T3 Gennaio - Marzo	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5F2A68F-70C1-7F46-9A1C-586701744F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T4 Aprile - Giugno	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E355B93-F7B4-8649-8BBF-819B529D7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40</a:t>
            </a:fld>
            <a:endParaRPr lang="it-IT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6F29C953-E914-EE4E-B001-1E1EAD7BFD8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485A693-B538-4016-B2AD-9C857E455526}" type="datetime4">
              <a:rPr lang="it-IT" smtClean="0"/>
              <a:t>14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 rtlCol="0"/>
          <a:lstStyle/>
          <a:p>
            <a:pPr rtl="0"/>
            <a:r>
              <a:rPr lang="it-IT" dirty="0"/>
              <a:t>Aumentare la soddisfazione dei clienti del 2%</a:t>
            </a:r>
          </a:p>
          <a:p>
            <a:pPr rtl="0"/>
            <a:r>
              <a:rPr lang="it-IT" dirty="0"/>
              <a:t>Mantenere la crescita</a:t>
            </a:r>
          </a:p>
          <a:p>
            <a:pPr rtl="0"/>
            <a:r>
              <a:rPr lang="it-IT" dirty="0"/>
              <a:t>Diversificare gli investimenti nel settore 2</a:t>
            </a:r>
          </a:p>
          <a:p>
            <a:pPr rtl="0"/>
            <a:r>
              <a:rPr lang="it-IT" dirty="0"/>
              <a:t>Iniziativa di partnership con organizzazioni di terze parti</a:t>
            </a:r>
          </a:p>
          <a:p>
            <a:pPr marL="0" indent="0" rtl="0">
              <a:buNone/>
            </a:pPr>
            <a:endParaRPr lang="it-IT" dirty="0"/>
          </a:p>
          <a:p>
            <a:pPr rtl="0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5013754" cy="1942138"/>
          </a:xfrm>
        </p:spPr>
        <p:txBody>
          <a:bodyPr rtlCol="0"/>
          <a:lstStyle/>
          <a:p>
            <a:pPr rtl="0"/>
            <a:r>
              <a:rPr lang="it-IT" dirty="0"/>
              <a:t>Festeggiamento della fine dell'anno fiscale il 15 luglio </a:t>
            </a:r>
          </a:p>
          <a:p>
            <a:pPr rtl="0"/>
            <a:r>
              <a:rPr lang="it-IT" dirty="0"/>
              <a:t>Giornata di formazione dei dipendenti il 14 agosto </a:t>
            </a:r>
          </a:p>
          <a:p>
            <a:pPr rtl="0"/>
            <a:r>
              <a:rPr lang="it-IT" dirty="0"/>
              <a:t>Lezione yoga per i dipendenti il 3 settembre </a:t>
            </a:r>
          </a:p>
          <a:p>
            <a:pPr rtl="0"/>
            <a:r>
              <a:rPr lang="it-IT" dirty="0"/>
              <a:t>Serie di seminari a partire dal 10 settembre </a:t>
            </a:r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41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716013CD-BB09-48C5-9D54-AFC6DFBDB414}" type="datetime4">
              <a:rPr lang="it-IT" sz="1100" smtClean="0"/>
              <a:t>14 febbraio 2024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T2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 rtlCol="0"/>
          <a:lstStyle/>
          <a:p>
            <a:pPr rtl="0"/>
            <a:r>
              <a:rPr lang="it-IT"/>
              <a:t>Aumentare la soddisfazione dei clienti del 2%</a:t>
            </a:r>
          </a:p>
          <a:p>
            <a:pPr rtl="0"/>
            <a:r>
              <a:rPr lang="it-IT"/>
              <a:t>Mantenere la crescita</a:t>
            </a:r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Altre priorità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 rtlCol="0"/>
          <a:lstStyle/>
          <a:p>
            <a:pPr rtl="0"/>
            <a:r>
              <a:rPr lang="it-IT" dirty="0"/>
              <a:t>Ridurre il numero di rotazioni </a:t>
            </a:r>
            <a:br>
              <a:rPr lang="it-IT" dirty="0"/>
            </a:br>
            <a:r>
              <a:rPr lang="it-IT" dirty="0"/>
              <a:t>di almeno 2</a:t>
            </a:r>
          </a:p>
          <a:p>
            <a:pPr rtl="0"/>
            <a:r>
              <a:rPr lang="it-IT" dirty="0"/>
              <a:t>Verificare che i costi di sviluppo rimangano all'interno del budget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it-IT"/>
              <a:t>Inizio dei tirocinanti</a:t>
            </a:r>
          </a:p>
          <a:p>
            <a:pPr rtl="0"/>
            <a:r>
              <a:rPr lang="it-IT"/>
              <a:t>Campionati ricreativi al coperto</a:t>
            </a:r>
          </a:p>
          <a:p>
            <a:pPr rtl="0"/>
            <a:r>
              <a:rPr lang="it-IT"/>
              <a:t>Tornei di scacchi</a:t>
            </a:r>
          </a:p>
          <a:p>
            <a:pPr rtl="0"/>
            <a:r>
              <a:rPr lang="it-IT"/>
              <a:t>Festa per guardare insieme la partita</a:t>
            </a:r>
          </a:p>
          <a:p>
            <a:pPr rtl="0"/>
            <a:r>
              <a:rPr lang="it-IT"/>
              <a:t>Raccolta alimentare</a:t>
            </a:r>
          </a:p>
          <a:p>
            <a:pPr marL="0" indent="0" rtl="0">
              <a:buNone/>
            </a:pPr>
            <a:endParaRPr lang="it-IT"/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42</a:t>
            </a:fld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FA8A17B-5266-4DF8-A231-E5939ACD3554}" type="datetime4">
              <a:rPr lang="it-IT" sz="1100" smtClean="0"/>
              <a:t>14 febbraio 2024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Riepilogo</a:t>
            </a:r>
          </a:p>
        </p:txBody>
      </p:sp>
      <p:sp>
        <p:nvSpPr>
          <p:cNvPr id="45" name="Segnaposto testo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it-IT"/>
              <a:t>La nostra azienda procede spedita</a:t>
            </a:r>
          </a:p>
        </p:txBody>
      </p:sp>
      <p:sp>
        <p:nvSpPr>
          <p:cNvPr id="44" name="Segnaposto testo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/>
              <a:t>Nell'ultimo trimestre, i profitti sono aumentati del 3%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Ci stiamo dando da fare</a:t>
            </a:r>
          </a:p>
        </p:txBody>
      </p:sp>
      <p:sp>
        <p:nvSpPr>
          <p:cNvPr id="46" name="Segnaposto testo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Abbiamo terminato il progetto di consolidamento</a:t>
            </a:r>
          </a:p>
        </p:txBody>
      </p:sp>
      <p:sp>
        <p:nvSpPr>
          <p:cNvPr id="49" name="Segnaposto testo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Rispettiamo gli impegni con i clienti</a:t>
            </a:r>
          </a:p>
        </p:txBody>
      </p:sp>
      <p:sp>
        <p:nvSpPr>
          <p:cNvPr id="48" name="Segnaposto testo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L'anno scorso abbiamo assistito migliaia di clienti e</a:t>
            </a:r>
          </a:p>
          <a:p>
            <a:pPr rtl="0"/>
            <a:r>
              <a:rPr lang="it-IT"/>
              <a:t>venduto 60.000 unità</a:t>
            </a:r>
          </a:p>
        </p:txBody>
      </p:sp>
      <p:sp>
        <p:nvSpPr>
          <p:cNvPr id="51" name="Segnaposto testo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/>
              <a:t>I clienti ritornano</a:t>
            </a:r>
          </a:p>
        </p:txBody>
      </p:sp>
      <p:sp>
        <p:nvSpPr>
          <p:cNvPr id="50" name="Segnaposto testo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it-IT"/>
              <a:t>Abbiamo aumentato la fidelizzazione del 4%</a:t>
            </a:r>
          </a:p>
        </p:txBody>
      </p:sp>
      <p:sp>
        <p:nvSpPr>
          <p:cNvPr id="53" name="Segnaposto testo 52">
            <a:extLst>
              <a:ext uri="{FF2B5EF4-FFF2-40B4-BE49-F238E27FC236}">
                <a16:creationId xmlns:a16="http://schemas.microsoft.com/office/drawing/2014/main" id="{A1B673DD-4FEC-4191-8446-77B89805FF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it-IT"/>
              <a:t>Siamo leader</a:t>
            </a:r>
          </a:p>
        </p:txBody>
      </p:sp>
      <p:sp>
        <p:nvSpPr>
          <p:cNvPr id="52" name="Segnaposto testo 51">
            <a:extLst>
              <a:ext uri="{FF2B5EF4-FFF2-40B4-BE49-F238E27FC236}">
                <a16:creationId xmlns:a16="http://schemas.microsoft.com/office/drawing/2014/main" id="{1E84004F-53E7-47E5-A493-1980475C4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it-IT"/>
              <a:t>Siamo tra le aziende principali in tutti i settori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43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A0829EB5-7920-4574-8D32-CEA0EB24B7CF}" type="datetime4">
              <a:rPr lang="it-IT" smtClean="0"/>
              <a:t>14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FBD2325-9A38-3D0F-F7FC-3C5CEFB1E0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94991" y="1599462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542252-F9D8-AB9F-DA8F-F7DACC03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F16FC1-69D3-71DB-64D5-F7A5F321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976715" y="1873627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DFE985A1-B419-E529-0986-0FB332A32C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1047" y="2637058"/>
            <a:ext cx="187229" cy="374161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B1D622F0-93EC-4CCC-7B66-9D473229325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850" y="170873"/>
            <a:ext cx="4965894" cy="6516254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D28764-355C-D6A2-3B80-8A0B4CC603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895546-1CC1-2564-E814-B838E65D68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7433A4-DA21-ADAC-7A3C-828B9DCF05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5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6486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0A635-3424-2174-1EC2-E6A665F7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D88E979C-924D-398D-653A-C073768713A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546035352"/>
              </p:ext>
            </p:extLst>
          </p:nvPr>
        </p:nvGraphicFramePr>
        <p:xfrm>
          <a:off x="952500" y="1692998"/>
          <a:ext cx="10287000" cy="294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Login / </a:t>
                      </a:r>
                      <a:r>
                        <a:rPr lang="it-IT" dirty="0" err="1"/>
                        <a:t>Register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103943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tournaments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Closure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Share </a:t>
                      </a:r>
                      <a:r>
                        <a:rPr lang="it-IT" dirty="0" err="1"/>
                        <a:t>permission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battles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within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F97D4B-61B7-00E2-23DE-3C683124C6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74B047-72C4-9208-2CF5-139D122400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EC651B-689F-B302-8B44-9893DCE4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C8E5F30-B13B-2530-2067-BAB5281C7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77769"/>
              </p:ext>
            </p:extLst>
          </p:nvPr>
        </p:nvGraphicFramePr>
        <p:xfrm>
          <a:off x="5229225" y="8401051"/>
          <a:ext cx="1771650" cy="6958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202338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battles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manual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evaluation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Joining</a:t>
                      </a:r>
                      <a:r>
                        <a:rPr lang="it-IT" sz="100" dirty="0"/>
                        <a:t> via </a:t>
                      </a:r>
                      <a:r>
                        <a:rPr lang="it-IT" sz="100" dirty="0" err="1"/>
                        <a:t>invite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Formation</a:t>
                      </a:r>
                      <a:r>
                        <a:rPr lang="it-IT" sz="100" dirty="0"/>
                        <a:t> of a team</a:t>
                      </a:r>
                    </a:p>
                    <a:p>
                      <a:pPr algn="ctr"/>
                      <a:r>
                        <a:rPr lang="it-IT" sz="100" dirty="0" err="1"/>
                        <a:t>Invitation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other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STUs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Upload the code</a:t>
                      </a:r>
                    </a:p>
                    <a:p>
                      <a:pPr algn="ctr"/>
                      <a:r>
                        <a:rPr lang="it-IT" sz="100" dirty="0"/>
                        <a:t>Access the GitHub repo</a:t>
                      </a:r>
                      <a:endParaRPr lang="en-GB" sz="100" noProof="0" dirty="0"/>
                    </a:p>
                    <a:p>
                      <a:pPr algn="ctr"/>
                      <a:r>
                        <a:rPr lang="en-GB" sz="100" noProof="0" dirty="0"/>
                        <a:t>Get the score updated</a:t>
                      </a:r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11722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117228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Definition of new rules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all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created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Get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notifications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a STU </a:t>
                      </a:r>
                      <a:r>
                        <a:rPr lang="it-IT" sz="100" dirty="0" err="1"/>
                        <a:t>profile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61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2D177-DAF7-2D2C-AA61-288AE6EA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45E12-FA33-8E2A-EA94-EFE5B921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A9AD8E40-7EDC-A529-9F59-5E78B7B947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385510298"/>
              </p:ext>
            </p:extLst>
          </p:nvPr>
        </p:nvGraphicFramePr>
        <p:xfrm>
          <a:off x="5391150" y="-3211838"/>
          <a:ext cx="1409700" cy="74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Login / </a:t>
                      </a:r>
                      <a:r>
                        <a:rPr lang="it-IT" sz="100" dirty="0" err="1"/>
                        <a:t>Register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355696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tournaments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Closure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Share </a:t>
                      </a:r>
                      <a:r>
                        <a:rPr lang="it-IT" sz="100" dirty="0" err="1"/>
                        <a:t>permission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battles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within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155617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E621E4-8E87-515E-68DB-B19F365C32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462279-44FA-17A8-4787-F5783F12ED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77FB5D-9192-3AAE-F506-41F1FBD3A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E1F08C7-700B-3813-FBB0-C21BB0923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98143"/>
              </p:ext>
            </p:extLst>
          </p:nvPr>
        </p:nvGraphicFramePr>
        <p:xfrm>
          <a:off x="971550" y="1710002"/>
          <a:ext cx="10287000" cy="41349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72760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battles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manual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evaluation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Joining</a:t>
                      </a:r>
                      <a:r>
                        <a:rPr lang="it-IT" dirty="0"/>
                        <a:t> via </a:t>
                      </a:r>
                      <a:r>
                        <a:rPr lang="it-IT" dirty="0" err="1"/>
                        <a:t>invite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Formation</a:t>
                      </a:r>
                      <a:r>
                        <a:rPr lang="it-IT" dirty="0"/>
                        <a:t> of a team</a:t>
                      </a:r>
                    </a:p>
                    <a:p>
                      <a:pPr algn="ctr"/>
                      <a:r>
                        <a:rPr lang="it-IT" dirty="0" err="1"/>
                        <a:t>Invitation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other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STUs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Upload the code</a:t>
                      </a:r>
                    </a:p>
                    <a:p>
                      <a:pPr algn="ctr"/>
                      <a:r>
                        <a:rPr lang="it-IT" dirty="0"/>
                        <a:t>Access the GitHub repo</a:t>
                      </a:r>
                      <a:endParaRPr lang="en-GB" noProof="0" dirty="0"/>
                    </a:p>
                    <a:p>
                      <a:pPr algn="ctr"/>
                      <a:r>
                        <a:rPr lang="en-GB" noProof="0" dirty="0"/>
                        <a:t>Get the score updated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Definition of new rules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all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created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Get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notifications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a STU </a:t>
                      </a:r>
                      <a:r>
                        <a:rPr lang="it-IT" dirty="0" err="1"/>
                        <a:t>profile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23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F3DDF-11BD-B49F-1E94-A2DA2D2B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domain </a:t>
            </a:r>
            <a:r>
              <a:rPr lang="it-IT" dirty="0" err="1"/>
              <a:t>assumptions</a:t>
            </a:r>
            <a:endParaRPr lang="it-IT" dirty="0"/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ABC537E6-61A0-1352-8917-E50C8A867E0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r>
              <a:rPr lang="it-IT" dirty="0"/>
              <a:t>The users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correctly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the systems </a:t>
            </a:r>
            <a:r>
              <a:rPr lang="it-IT" dirty="0" err="1"/>
              <a:t>external</a:t>
            </a:r>
            <a:r>
              <a:rPr lang="it-IT" dirty="0"/>
              <a:t> to the software (GitHub, mail provider,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tool…) work </a:t>
            </a:r>
            <a:r>
              <a:rPr lang="it-IT" dirty="0" err="1"/>
              <a:t>correctly</a:t>
            </a:r>
            <a:r>
              <a:rPr lang="it-IT" dirty="0"/>
              <a:t> and are </a:t>
            </a:r>
            <a:r>
              <a:rPr lang="it-IT" dirty="0" err="1"/>
              <a:t>reliable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109781-8179-67C0-B926-4042B5A1F4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EA627D-17FD-EFE2-0B00-172A33012D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68BF00-E25A-B1B3-E59D-878AC1ED3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54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EB20E-58A2-DF53-CBDD-94712102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features</a:t>
            </a:r>
            <a:endParaRPr lang="en-US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2F01C2C9-01B5-4BE8-4646-CAEC4B6DB3A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6362700" cy="3276600"/>
          </a:xfrm>
        </p:spPr>
        <p:txBody>
          <a:bodyPr>
            <a:normAutofit/>
          </a:bodyPr>
          <a:lstStyle/>
          <a:p>
            <a:r>
              <a:rPr lang="it-IT" dirty="0" err="1"/>
              <a:t>Properties</a:t>
            </a:r>
            <a:r>
              <a:rPr lang="it-IT" dirty="0"/>
              <a:t> of Battle</a:t>
            </a:r>
          </a:p>
          <a:p>
            <a:r>
              <a:rPr lang="it-IT" dirty="0" err="1">
                <a:solidFill>
                  <a:schemeClr val="bg2"/>
                </a:solidFill>
              </a:rPr>
              <a:t>Need</a:t>
            </a:r>
            <a:r>
              <a:rPr lang="it-IT" dirty="0">
                <a:solidFill>
                  <a:schemeClr val="bg2"/>
                </a:solidFill>
              </a:rPr>
              <a:t> of the </a:t>
            </a:r>
            <a:r>
              <a:rPr lang="it-IT" dirty="0" err="1">
                <a:solidFill>
                  <a:schemeClr val="bg2"/>
                </a:solidFill>
              </a:rPr>
              <a:t>Bool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entity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teamSizeInBoundaries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noStudentInTwoTeams</a:t>
            </a:r>
            <a:endParaRPr lang="it-IT" dirty="0">
              <a:solidFill>
                <a:schemeClr val="bg2"/>
              </a:solidFill>
            </a:endParaRPr>
          </a:p>
          <a:p>
            <a:r>
              <a:rPr lang="it-IT" dirty="0" err="1">
                <a:solidFill>
                  <a:schemeClr val="bg2"/>
                </a:solidFill>
              </a:rPr>
              <a:t>Uniqueness</a:t>
            </a:r>
            <a:r>
              <a:rPr lang="it-IT" dirty="0">
                <a:solidFill>
                  <a:schemeClr val="bg2"/>
                </a:solidFill>
              </a:rPr>
              <a:t> of User, Tournament and Battle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AEA69CD-F265-1A84-DFA0-8644723EA8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22CEC1-CC48-3A55-3590-BD979826EB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62E7041-9E18-6489-BD54-9F81BF831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8" name="Immagine 7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19BC902F-0226-D429-039A-D4E401DEB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19" y="770449"/>
            <a:ext cx="4608737" cy="53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3899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{7C48521E-3FD9-461C-938B-9FC5A62320D9}tf78853419_win32</Template>
  <TotalTime>2099</TotalTime>
  <Words>1667</Words>
  <Application>Microsoft Office PowerPoint</Application>
  <PresentationFormat>Widescreen</PresentationFormat>
  <Paragraphs>435</Paragraphs>
  <Slides>43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Arial</vt:lpstr>
      <vt:lpstr>Calibri</vt:lpstr>
      <vt:lpstr>Franklin Gothic Book</vt:lpstr>
      <vt:lpstr>Franklin Gothic Demi</vt:lpstr>
      <vt:lpstr>Wingdings</vt:lpstr>
      <vt:lpstr>Personalizzata</vt:lpstr>
      <vt:lpstr>CodeKataBattle platform</vt:lpstr>
      <vt:lpstr>RASD</vt:lpstr>
      <vt:lpstr>Goals of the software</vt:lpstr>
      <vt:lpstr>Summary of use cases</vt:lpstr>
      <vt:lpstr>Summary of use cases</vt:lpstr>
      <vt:lpstr>Summary of requirements</vt:lpstr>
      <vt:lpstr>Summary of requirements</vt:lpstr>
      <vt:lpstr>Summary of domain assumptions</vt:lpstr>
      <vt:lpstr>Alloy main features</vt:lpstr>
      <vt:lpstr>Alloy main features</vt:lpstr>
      <vt:lpstr>Alloy main features</vt:lpstr>
      <vt:lpstr>Alloy main features</vt:lpstr>
      <vt:lpstr>Alloy main features</vt:lpstr>
      <vt:lpstr>DD</vt:lpstr>
      <vt:lpstr>Software components</vt:lpstr>
      <vt:lpstr>Interfaces to WebApps</vt:lpstr>
      <vt:lpstr>External interfaces</vt:lpstr>
      <vt:lpstr>Main interactions?</vt:lpstr>
      <vt:lpstr>Selected styles &amp; architectures </vt:lpstr>
      <vt:lpstr>Selected styles &amp; architectures </vt:lpstr>
      <vt:lpstr>Test plan</vt:lpstr>
      <vt:lpstr>Test plan</vt:lpstr>
      <vt:lpstr>Test plan</vt:lpstr>
      <vt:lpstr>Test plan</vt:lpstr>
      <vt:lpstr>Implementation</vt:lpstr>
      <vt:lpstr>Framework</vt:lpstr>
      <vt:lpstr>Algorithmic solutions</vt:lpstr>
      <vt:lpstr>Static Analysis Tool</vt:lpstr>
      <vt:lpstr>Static Analysis Tool</vt:lpstr>
      <vt:lpstr>Code Structure</vt:lpstr>
      <vt:lpstr>Mapping with DD</vt:lpstr>
      <vt:lpstr>Test Cases</vt:lpstr>
      <vt:lpstr>Grazie</vt:lpstr>
      <vt:lpstr>Introduzione</vt:lpstr>
      <vt:lpstr>Anno passato</vt:lpstr>
      <vt:lpstr>Grafico della crescita per settore</vt:lpstr>
      <vt:lpstr>Tabella della crescita per settore</vt:lpstr>
      <vt:lpstr>Lavorare con Contoso è stato fantastico.  Filippa era la mia rappresentante e ha anticipato ogni mia esigenza, lavorando diligentemente alla soluzione del problema. </vt:lpstr>
      <vt:lpstr>Il nostro team</vt:lpstr>
      <vt:lpstr>Sequenza temporale</vt:lpstr>
      <vt:lpstr>Obiettivi per il T1</vt:lpstr>
      <vt:lpstr>Obiettivi per il T2</vt:lpstr>
      <vt:lpstr>Riepilogo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CodeKataBattle platform</dc:title>
  <dc:creator>Elia Pontiggia</dc:creator>
  <cp:lastModifiedBy>Tommaso Pasini</cp:lastModifiedBy>
  <cp:revision>11</cp:revision>
  <dcterms:created xsi:type="dcterms:W3CDTF">2024-02-08T16:18:52Z</dcterms:created>
  <dcterms:modified xsi:type="dcterms:W3CDTF">2024-02-14T16:22:49Z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